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06" r:id="rId3"/>
    <p:sldId id="305" r:id="rId4"/>
    <p:sldId id="275" r:id="rId5"/>
    <p:sldId id="292" r:id="rId6"/>
    <p:sldId id="293" r:id="rId7"/>
    <p:sldId id="294" r:id="rId8"/>
    <p:sldId id="295" r:id="rId9"/>
    <p:sldId id="296" r:id="rId10"/>
    <p:sldId id="297" r:id="rId11"/>
    <p:sldId id="298" r:id="rId12"/>
    <p:sldId id="299" r:id="rId13"/>
    <p:sldId id="300" r:id="rId14"/>
    <p:sldId id="301" r:id="rId15"/>
    <p:sldId id="302" r:id="rId16"/>
    <p:sldId id="304" r:id="rId17"/>
    <p:sldId id="307" r:id="rId18"/>
    <p:sldId id="311" r:id="rId19"/>
    <p:sldId id="308" r:id="rId20"/>
    <p:sldId id="309" r:id="rId21"/>
    <p:sldId id="312" r:id="rId22"/>
    <p:sldId id="313" r:id="rId23"/>
    <p:sldId id="31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BAC"/>
    <a:srgbClr val="4DB3ED"/>
    <a:srgbClr val="42E5F8"/>
    <a:srgbClr val="0C4D72"/>
    <a:srgbClr val="0B457B"/>
    <a:srgbClr val="256D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charset="0"/>
          <a:ea typeface="+mj-ea"/>
          <a:cs typeface="Times New Roman" panose="020206030504050203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BCD6EE"/>
            </a:gs>
            <a:gs pos="80000">
              <a:srgbClr val="C2DAEF"/>
            </a:gs>
            <a:gs pos="0">
              <a:schemeClr val="accent1">
                <a:lumMod val="0"/>
                <a:lumOff val="100000"/>
              </a:schemeClr>
            </a:gs>
            <a:gs pos="62000">
              <a:schemeClr val="accent1">
                <a:lumMod val="45000"/>
                <a:lumOff val="55000"/>
              </a:schemeClr>
            </a:gs>
            <a:gs pos="50000">
              <a:schemeClr val="accent1">
                <a:lumMod val="45000"/>
                <a:lumOff val="55000"/>
              </a:schemeClr>
            </a:gs>
            <a:gs pos="100000">
              <a:schemeClr val="accent1">
                <a:lumMod val="30000"/>
                <a:lumOff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0" y="-635"/>
            <a:ext cx="3502325" cy="6858635"/>
          </a:xfrm>
          <a:prstGeom prst="rect">
            <a:avLst/>
          </a:prstGeom>
          <a:noFill/>
          <a:ln w="9525">
            <a:noFill/>
          </a:ln>
        </p:spPr>
      </p:pic>
      <p:sp>
        <p:nvSpPr>
          <p:cNvPr id="4" name="Text Box 3"/>
          <p:cNvSpPr txBox="1"/>
          <p:nvPr/>
        </p:nvSpPr>
        <p:spPr>
          <a:xfrm>
            <a:off x="3407434" y="2395843"/>
            <a:ext cx="8902795" cy="821810"/>
          </a:xfrm>
          <a:prstGeom prst="rect">
            <a:avLst/>
          </a:prstGeom>
          <a:noFill/>
        </p:spPr>
        <p:txBody>
          <a:bodyPr wrap="square" rtlCol="0">
            <a:noAutofit/>
            <a:scene3d>
              <a:camera prst="orthographicFront"/>
              <a:lightRig rig="threePt" dir="t"/>
            </a:scene3d>
          </a:bodyPr>
          <a:lstStyle/>
          <a:p>
            <a:pPr algn="ctr"/>
            <a:r>
              <a:rPr lang="vi-VN" altLang="en-US" sz="4400" b="1" dirty="0">
                <a:solidFill>
                  <a:schemeClr val="accent5">
                    <a:lumMod val="75000"/>
                  </a:schemeClr>
                </a:solidFill>
                <a:effectLst>
                  <a:glow rad="63500">
                    <a:schemeClr val="accent3">
                      <a:satMod val="175000"/>
                      <a:alpha val="40000"/>
                    </a:schemeClr>
                  </a:glow>
                  <a:reflection blurRad="6350" stA="55000" endA="300" endPos="45500" dir="5400000" sy="-100000" algn="bl" rotWithShape="0"/>
                </a:effectLst>
                <a:latin typeface="Times New Roman" panose="02020603050405020304" charset="0"/>
                <a:cs typeface="Times New Roman" panose="02020603050405020304" charset="0"/>
              </a:rPr>
              <a:t>TÌM HIỂU VỀ GA VÀ ỨNG DỤNG </a:t>
            </a:r>
          </a:p>
        </p:txBody>
      </p:sp>
      <p:sp>
        <p:nvSpPr>
          <p:cNvPr id="6" name="Text Box 5"/>
          <p:cNvSpPr txBox="1"/>
          <p:nvPr/>
        </p:nvSpPr>
        <p:spPr>
          <a:xfrm>
            <a:off x="4758955" y="40308"/>
            <a:ext cx="6199749" cy="646331"/>
          </a:xfrm>
          <a:prstGeom prst="rect">
            <a:avLst/>
          </a:prstGeom>
          <a:noFill/>
        </p:spPr>
        <p:txBody>
          <a:bodyPr wrap="square" rtlCol="0">
            <a:spAutoFit/>
          </a:bodyPr>
          <a:lstStyle/>
          <a:p>
            <a:pPr algn="ctr"/>
            <a:r>
              <a:rPr lang="vi-VN" altLang="en-US" b="1" dirty="0">
                <a:latin typeface="Times New Roman" panose="02020603050405020304" charset="0"/>
                <a:cs typeface="Times New Roman" panose="02020603050405020304" charset="0"/>
              </a:rPr>
              <a:t>TRƯỜNG ĐẠI HỌC KỸ THUẬT- CÔNG NGHỆ CẦN THƠ</a:t>
            </a:r>
          </a:p>
          <a:p>
            <a:pPr algn="ctr"/>
            <a:r>
              <a:rPr lang="vi-VN" altLang="en-US" b="1" dirty="0">
                <a:latin typeface="Times New Roman" panose="02020603050405020304" charset="0"/>
                <a:cs typeface="Times New Roman" panose="02020603050405020304" charset="0"/>
              </a:rPr>
              <a:t>KHOA CÔNG NGHỆ THÔNG TIN</a:t>
            </a:r>
          </a:p>
        </p:txBody>
      </p:sp>
      <p:sp>
        <p:nvSpPr>
          <p:cNvPr id="7" name="Text Box 6"/>
          <p:cNvSpPr txBox="1"/>
          <p:nvPr/>
        </p:nvSpPr>
        <p:spPr>
          <a:xfrm>
            <a:off x="4993566" y="4199464"/>
            <a:ext cx="5730525" cy="1454785"/>
          </a:xfrm>
          <a:prstGeom prst="rect">
            <a:avLst/>
          </a:prstGeom>
          <a:noFill/>
        </p:spPr>
        <p:txBody>
          <a:bodyPr wrap="square" rtlCol="0">
            <a:noAutofit/>
          </a:bodyPr>
          <a:lstStyle/>
          <a:p>
            <a:pPr algn="l"/>
            <a:r>
              <a:rPr lang="vi-VN" altLang="en-US" sz="2000" dirty="0">
                <a:latin typeface="Times New Roman" panose="02020603050405020304" charset="0"/>
                <a:cs typeface="Times New Roman" panose="02020603050405020304" charset="0"/>
                <a:sym typeface="+mn-ea"/>
              </a:rPr>
              <a:t>Giảng viên hướng dẫn: </a:t>
            </a:r>
            <a:r>
              <a:rPr lang="vi-VN" altLang="en-US" sz="2000" b="1" dirty="0">
                <a:latin typeface="Times New Roman" panose="02020603050405020304" charset="0"/>
                <a:cs typeface="Times New Roman" panose="02020603050405020304" charset="0"/>
                <a:sym typeface="+mn-ea"/>
              </a:rPr>
              <a:t>Ths. LÊ ANH NHÃ UYÊN</a:t>
            </a:r>
            <a:endParaRPr lang="vi-VN" altLang="en-US" sz="2000" b="1" dirty="0">
              <a:latin typeface="Times New Roman" panose="02020603050405020304" charset="0"/>
              <a:cs typeface="Times New Roman" panose="02020603050405020304" charset="0"/>
            </a:endParaRPr>
          </a:p>
          <a:p>
            <a:pPr algn="l"/>
            <a:endParaRPr lang="vi-VN" altLang="en-US" sz="2000" dirty="0">
              <a:latin typeface="Times New Roman" panose="02020603050405020304" charset="0"/>
              <a:cs typeface="Times New Roman" panose="02020603050405020304" charset="0"/>
            </a:endParaRPr>
          </a:p>
          <a:p>
            <a:pPr algn="l"/>
            <a:r>
              <a:rPr lang="vi-VN" altLang="en-US" sz="2000" dirty="0">
                <a:latin typeface="Times New Roman" panose="02020603050405020304" charset="0"/>
                <a:cs typeface="Times New Roman" panose="02020603050405020304" charset="0"/>
              </a:rPr>
              <a:t>Sinh viên thực hiện:  </a:t>
            </a:r>
            <a:r>
              <a:rPr lang="vi-VN" altLang="en-US" sz="2000" b="1" dirty="0">
                <a:latin typeface="Times New Roman" panose="02020603050405020304" charset="0"/>
                <a:cs typeface="Times New Roman" panose="02020603050405020304" charset="0"/>
              </a:rPr>
              <a:t>NGUYỄN MỸ HẰNG 2101166                		      LÊ PHƯỚC HỮU 2100450</a:t>
            </a:r>
          </a:p>
          <a:p>
            <a:pPr algn="l"/>
            <a:endParaRPr lang="vi-VN" altLang="en-US" sz="2000" dirty="0">
              <a:latin typeface="Times New Roman" panose="02020603050405020304" charset="0"/>
              <a:cs typeface="Times New Roman" panose="02020603050405020304" charset="0"/>
            </a:endParaRPr>
          </a:p>
        </p:txBody>
      </p:sp>
      <p:pic>
        <p:nvPicPr>
          <p:cNvPr id="1983368734" name="Picture 2" descr="A white circle with blue text and a book and a symbol&#10;&#10;Description automatically generated"/>
          <p:cNvPicPr preferRelativeResize="0">
            <a:picLocks noChangeAspect="1"/>
          </p:cNvPicPr>
          <p:nvPr/>
        </p:nvPicPr>
        <p:blipFill>
          <a:blip r:embed="rId3" cstate="print">
            <a:alphaModFix amt="90000"/>
            <a:extLst>
              <a:ext uri="{28A0092B-C50C-407E-A947-70E740481C1C}">
                <a14:useLocalDpi xmlns:a14="http://schemas.microsoft.com/office/drawing/2010/main" val="0"/>
              </a:ext>
            </a:extLst>
          </a:blip>
          <a:stretch>
            <a:fillRect/>
          </a:stretch>
        </p:blipFill>
        <p:spPr>
          <a:xfrm>
            <a:off x="7042220" y="780181"/>
            <a:ext cx="1633220" cy="1543685"/>
          </a:xfrm>
          <a:prstGeom prst="rect">
            <a:avLst/>
          </a:prstGeom>
          <a:noFill/>
          <a:effectLst>
            <a:glow>
              <a:schemeClr val="accent3">
                <a:satMod val="175000"/>
                <a:alpha val="40000"/>
              </a:schemeClr>
            </a:glow>
            <a:outerShdw blurRad="63500" sx="102000" sy="102000" algn="ctr" rotWithShape="0">
              <a:prstClr val="black">
                <a:alpha val="40000"/>
              </a:prstClr>
            </a:outerShdw>
          </a:effectLst>
        </p:spPr>
      </p:pic>
      <p:sp>
        <p:nvSpPr>
          <p:cNvPr id="2" name="Text Box 1"/>
          <p:cNvSpPr txBox="1"/>
          <p:nvPr/>
        </p:nvSpPr>
        <p:spPr>
          <a:xfrm>
            <a:off x="6313239" y="6315314"/>
            <a:ext cx="3141312" cy="369332"/>
          </a:xfrm>
          <a:prstGeom prst="rect">
            <a:avLst/>
          </a:prstGeom>
          <a:noFill/>
        </p:spPr>
        <p:txBody>
          <a:bodyPr wrap="square" rtlCol="0">
            <a:spAutoFit/>
          </a:bodyPr>
          <a:lstStyle/>
          <a:p>
            <a:r>
              <a:rPr lang="vi-VN" altLang="en-US" b="1" i="1" dirty="0">
                <a:latin typeface="Times New Roman" panose="02020603050405020304" charset="0"/>
                <a:cs typeface="Times New Roman" panose="02020603050405020304" charset="0"/>
              </a:rPr>
              <a:t>Cần Thơ, Tháng 12, Năm 2023</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mph" presetSubtype="0" nodeType="withEffect">
                                  <p:stCondLst>
                                    <p:cond delay="0"/>
                                  </p:stCondLst>
                                  <p:childTnLst>
                                    <p:set>
                                      <p:cBhvr override="childStyle">
                                        <p:cTn id="6" dur="indefinite"/>
                                        <p:tgtEl>
                                          <p:spTgt spid="4">
                                            <p:txEl>
                                              <p:pRg st="0" end="0"/>
                                            </p:txEl>
                                          </p:spTgt>
                                        </p:tgtEl>
                                        <p:attrNameLst>
                                          <p:attrName>style.fontFamily</p:attrName>
                                        </p:attrNameLst>
                                      </p:cBhvr>
                                      <p:to>
                                        <p:strVal val="Times New Roma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p:cNvSpPr txBox="1"/>
          <p:nvPr/>
        </p:nvSpPr>
        <p:spPr>
          <a:xfrm>
            <a:off x="514985" y="953278"/>
            <a:ext cx="5166933" cy="527892"/>
          </a:xfrm>
          <a:prstGeom prst="rect">
            <a:avLst/>
          </a:prstGeom>
          <a:noFill/>
        </p:spPr>
        <p:txBody>
          <a:bodyPr wrap="square" rtlCol="0">
            <a:noAutofit/>
          </a:bodyPr>
          <a:lstStyle/>
          <a:p>
            <a:pPr marL="457200" indent="-457200">
              <a:buFont typeface="+mj-lt"/>
              <a:buAutoNum type="arabicPeriod" startAt="3"/>
            </a:pPr>
            <a:r>
              <a:rPr lang="vi-VN" altLang="en-US" sz="2400" b="1" dirty="0">
                <a:latin typeface="Times New Roman" panose="02020603050405020304" charset="0"/>
                <a:cs typeface="Times New Roman" panose="02020603050405020304" charset="0"/>
                <a:sym typeface="+mn-ea"/>
              </a:rPr>
              <a:t>Tạo chuỗi từ ký tự (Chromosome)</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p:cNvGraphicFramePr>
            <a:graphicFrameLocks noGrp="1"/>
          </p:cNvGraphicFramePr>
          <p:nvPr/>
        </p:nvGraphicFramePr>
        <p:xfrm>
          <a:off x="795337" y="1742340"/>
          <a:ext cx="8128000" cy="2200783"/>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20000"/>
                    </a:ext>
                  </a:extLst>
                </a:gridCol>
              </a:tblGrid>
              <a:tr h="370840">
                <a:tc>
                  <a:txBody>
                    <a:bodyPr/>
                    <a:lstStyle/>
                    <a:p>
                      <a:pPr>
                        <a:lnSpc>
                          <a:spcPct val="130000"/>
                        </a:lnSpc>
                      </a:pPr>
                      <a:r>
                        <a:rPr lang="en-US" sz="1800" b="0" kern="1200" dirty="0">
                          <a:solidFill>
                            <a:schemeClr val="tx1">
                              <a:lumMod val="95000"/>
                              <a:lumOff val="5000"/>
                            </a:schemeClr>
                          </a:solidFill>
                          <a:effectLst/>
                          <a:latin typeface="Consolas" panose="020B0609020204030204" pitchFamily="49" charset="0"/>
                        </a:rPr>
                        <a:t>27. </a:t>
                      </a:r>
                      <a:r>
                        <a:rPr lang="en-US" sz="1800" b="0" kern="1200" dirty="0">
                          <a:solidFill>
                            <a:schemeClr val="accent6">
                              <a:lumMod val="75000"/>
                            </a:schemeClr>
                          </a:solidFill>
                          <a:effectLst/>
                          <a:latin typeface="Consolas" panose="020B0609020204030204" pitchFamily="49" charset="0"/>
                        </a:rPr>
                        <a:t># Create chromosomes</a:t>
                      </a:r>
                    </a:p>
                    <a:p>
                      <a:pPr>
                        <a:lnSpc>
                          <a:spcPct val="130000"/>
                        </a:lnSpc>
                      </a:pPr>
                      <a:r>
                        <a:rPr lang="en-US" sz="1800" b="0" kern="1200" dirty="0">
                          <a:solidFill>
                            <a:schemeClr val="tx1">
                              <a:lumMod val="95000"/>
                              <a:lumOff val="5000"/>
                            </a:schemeClr>
                          </a:solidFill>
                          <a:effectLst/>
                          <a:latin typeface="Consolas" panose="020B0609020204030204" pitchFamily="49" charset="0"/>
                        </a:rPr>
                        <a:t>28. </a:t>
                      </a:r>
                      <a:r>
                        <a:rPr lang="en-US" sz="1800" b="0" kern="1200" dirty="0">
                          <a:solidFill>
                            <a:schemeClr val="accent5">
                              <a:lumMod val="75000"/>
                            </a:schemeClr>
                          </a:solidFill>
                          <a:effectLst/>
                          <a:latin typeface="Consolas" panose="020B0609020204030204" pitchFamily="49" charset="0"/>
                        </a:rPr>
                        <a:t>def</a:t>
                      </a:r>
                      <a:r>
                        <a:rPr lang="en-US" sz="1800" b="0" kern="1200" dirty="0">
                          <a:solidFill>
                            <a:schemeClr val="tx1">
                              <a:lumMod val="95000"/>
                              <a:lumOff val="5000"/>
                            </a:schemeClr>
                          </a:solidFill>
                          <a:effectLst/>
                          <a:latin typeface="Consolas" panose="020B0609020204030204" pitchFamily="49" charset="0"/>
                        </a:rPr>
                        <a:t> </a:t>
                      </a:r>
                      <a:r>
                        <a:rPr lang="en-US" sz="1800" b="0" kern="1200" dirty="0" err="1">
                          <a:solidFill>
                            <a:srgbClr val="7030A0"/>
                          </a:solidFill>
                          <a:effectLst/>
                          <a:latin typeface="Consolas" panose="020B0609020204030204" pitchFamily="49" charset="0"/>
                        </a:rPr>
                        <a:t>Create_Chromosome</a:t>
                      </a:r>
                      <a:r>
                        <a:rPr lang="en-US" sz="1800" b="0" kern="1200" dirty="0">
                          <a:solidFill>
                            <a:schemeClr val="tx1">
                              <a:lumMod val="95000"/>
                              <a:lumOff val="5000"/>
                            </a:schemeClr>
                          </a:solidFill>
                          <a:effectLst/>
                          <a:latin typeface="Consolas" panose="020B0609020204030204" pitchFamily="49" charset="0"/>
                        </a:rPr>
                        <a:t>(</a:t>
                      </a:r>
                      <a:r>
                        <a:rPr lang="en-US" sz="1800" b="0" kern="1200" dirty="0">
                          <a:solidFill>
                            <a:schemeClr val="accent5">
                              <a:lumMod val="75000"/>
                            </a:schemeClr>
                          </a:solidFill>
                          <a:effectLst/>
                          <a:latin typeface="Consolas" panose="020B0609020204030204" pitchFamily="49" charset="0"/>
                        </a:rPr>
                        <a:t>self</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29.      </a:t>
                      </a:r>
                      <a:r>
                        <a:rPr lang="en-US" sz="1800" b="0" kern="1200" dirty="0">
                          <a:solidFill>
                            <a:schemeClr val="accent5">
                              <a:lumMod val="75000"/>
                            </a:schemeClr>
                          </a:solidFill>
                          <a:effectLst/>
                          <a:latin typeface="Consolas" panose="020B0609020204030204" pitchFamily="49" charset="0"/>
                        </a:rPr>
                        <a:t>global</a:t>
                      </a:r>
                      <a:r>
                        <a:rPr lang="en-US" sz="1800" b="0" kern="1200" dirty="0">
                          <a:solidFill>
                            <a:schemeClr val="tx1">
                              <a:lumMod val="95000"/>
                              <a:lumOff val="5000"/>
                            </a:schemeClr>
                          </a:solidFill>
                          <a:effectLst/>
                          <a:latin typeface="Consolas" panose="020B0609020204030204" pitchFamily="49" charset="0"/>
                        </a:rPr>
                        <a:t> </a:t>
                      </a:r>
                      <a:r>
                        <a:rPr lang="en-US" sz="1800" b="0" kern="1200" dirty="0">
                          <a:solidFill>
                            <a:srgbClr val="7030A0"/>
                          </a:solidFill>
                          <a:effectLst/>
                          <a:latin typeface="Consolas" panose="020B0609020204030204" pitchFamily="49" charset="0"/>
                        </a:rPr>
                        <a:t>Target</a:t>
                      </a:r>
                    </a:p>
                    <a:p>
                      <a:pPr>
                        <a:lnSpc>
                          <a:spcPct val="130000"/>
                        </a:lnSpc>
                      </a:pPr>
                      <a:r>
                        <a:rPr lang="en-US" sz="1800" b="0" kern="1200" dirty="0">
                          <a:solidFill>
                            <a:schemeClr val="tx1">
                              <a:lumMod val="95000"/>
                              <a:lumOff val="5000"/>
                            </a:schemeClr>
                          </a:solidFill>
                          <a:effectLst/>
                          <a:latin typeface="Consolas" panose="020B0609020204030204" pitchFamily="49" charset="0"/>
                        </a:rPr>
                        <a:t>30.      </a:t>
                      </a:r>
                      <a:r>
                        <a:rPr lang="en-US" sz="1800" b="0" kern="1200" dirty="0" err="1">
                          <a:solidFill>
                            <a:srgbClr val="7030A0"/>
                          </a:solidFill>
                          <a:effectLst/>
                          <a:latin typeface="Consolas" panose="020B0609020204030204" pitchFamily="49" charset="0"/>
                        </a:rPr>
                        <a:t>Chromosome_Len</a:t>
                      </a:r>
                      <a:r>
                        <a:rPr lang="en-US" sz="1800" b="0" kern="1200" dirty="0">
                          <a:solidFill>
                            <a:srgbClr val="7030A0"/>
                          </a:solidFill>
                          <a:effectLst/>
                          <a:latin typeface="Consolas" panose="020B0609020204030204" pitchFamily="49" charset="0"/>
                        </a:rPr>
                        <a:t> </a:t>
                      </a:r>
                      <a:r>
                        <a:rPr lang="en-US" sz="1800" b="0" kern="1200" dirty="0">
                          <a:solidFill>
                            <a:schemeClr val="tx1">
                              <a:lumMod val="95000"/>
                              <a:lumOff val="5000"/>
                            </a:schemeClr>
                          </a:solidFill>
                          <a:effectLst/>
                          <a:latin typeface="Consolas" panose="020B0609020204030204" pitchFamily="49" charset="0"/>
                        </a:rPr>
                        <a:t>= </a:t>
                      </a:r>
                      <a:r>
                        <a:rPr lang="en-US" sz="1800" b="0" kern="1200" dirty="0" err="1">
                          <a:solidFill>
                            <a:schemeClr val="tx1"/>
                          </a:solidFill>
                          <a:effectLst/>
                          <a:latin typeface="Consolas" panose="020B0609020204030204" pitchFamily="49" charset="0"/>
                        </a:rPr>
                        <a:t>len</a:t>
                      </a:r>
                      <a:r>
                        <a:rPr lang="en-US" sz="1800" b="0" kern="1200" dirty="0">
                          <a:solidFill>
                            <a:schemeClr val="tx1">
                              <a:lumMod val="95000"/>
                              <a:lumOff val="5000"/>
                            </a:schemeClr>
                          </a:solidFill>
                          <a:effectLst/>
                          <a:latin typeface="Consolas" panose="020B0609020204030204" pitchFamily="49" charset="0"/>
                        </a:rPr>
                        <a:t>(</a:t>
                      </a:r>
                      <a:r>
                        <a:rPr lang="en-US" sz="1800" b="0" kern="1200" dirty="0">
                          <a:solidFill>
                            <a:srgbClr val="7030A0"/>
                          </a:solidFill>
                          <a:effectLst/>
                          <a:latin typeface="Consolas" panose="020B0609020204030204" pitchFamily="49" charset="0"/>
                        </a:rPr>
                        <a:t>Target</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31.      </a:t>
                      </a:r>
                      <a:r>
                        <a:rPr lang="en-US" sz="1800" b="0" kern="1200" dirty="0">
                          <a:solidFill>
                            <a:schemeClr val="accent5">
                              <a:lumMod val="75000"/>
                            </a:schemeClr>
                          </a:solidFill>
                          <a:effectLst/>
                          <a:latin typeface="Consolas" panose="020B0609020204030204" pitchFamily="49" charset="0"/>
                        </a:rPr>
                        <a:t>return </a:t>
                      </a:r>
                      <a:r>
                        <a:rPr lang="en-US" sz="1800" b="0" kern="1200" dirty="0">
                          <a:solidFill>
                            <a:schemeClr val="tx1">
                              <a:lumMod val="95000"/>
                              <a:lumOff val="5000"/>
                            </a:schemeClr>
                          </a:solidFill>
                          <a:effectLst/>
                          <a:latin typeface="Consolas" panose="020B0609020204030204" pitchFamily="49" charset="0"/>
                        </a:rPr>
                        <a:t>[</a:t>
                      </a:r>
                      <a:r>
                        <a:rPr lang="en-US" sz="1800" b="0" kern="1200" dirty="0" err="1">
                          <a:solidFill>
                            <a:srgbClr val="7030A0"/>
                          </a:solidFill>
                          <a:effectLst/>
                          <a:latin typeface="Consolas" panose="020B0609020204030204" pitchFamily="49" charset="0"/>
                        </a:rPr>
                        <a:t>self</a:t>
                      </a:r>
                      <a:r>
                        <a:rPr lang="en-US" sz="1800" b="0" kern="1200" dirty="0" err="1">
                          <a:solidFill>
                            <a:schemeClr val="tx1">
                              <a:lumMod val="95000"/>
                              <a:lumOff val="5000"/>
                            </a:schemeClr>
                          </a:solidFill>
                          <a:effectLst/>
                          <a:latin typeface="Consolas" panose="020B0609020204030204" pitchFamily="49" charset="0"/>
                        </a:rPr>
                        <a:t>.</a:t>
                      </a:r>
                      <a:r>
                        <a:rPr lang="en-US" sz="1800" b="0" kern="1200" dirty="0" err="1">
                          <a:solidFill>
                            <a:srgbClr val="7030A0"/>
                          </a:solidFill>
                          <a:effectLst/>
                          <a:latin typeface="Consolas" panose="020B0609020204030204" pitchFamily="49" charset="0"/>
                        </a:rPr>
                        <a:t>Gene_Mutation</a:t>
                      </a:r>
                      <a:r>
                        <a:rPr lang="en-US" sz="1800" b="0" kern="1200" dirty="0">
                          <a:solidFill>
                            <a:schemeClr val="tx1">
                              <a:lumMod val="95000"/>
                              <a:lumOff val="5000"/>
                            </a:schemeClr>
                          </a:solidFill>
                          <a:effectLst/>
                          <a:latin typeface="Consolas" panose="020B0609020204030204" pitchFamily="49" charset="0"/>
                        </a:rPr>
                        <a:t>() </a:t>
                      </a:r>
                      <a:r>
                        <a:rPr lang="en-US" sz="1800" b="0" kern="1200" dirty="0">
                          <a:solidFill>
                            <a:schemeClr val="accent5">
                              <a:lumMod val="75000"/>
                            </a:schemeClr>
                          </a:solidFill>
                          <a:effectLst/>
                          <a:latin typeface="Consolas" panose="020B0609020204030204" pitchFamily="49" charset="0"/>
                        </a:rPr>
                        <a:t>for</a:t>
                      </a:r>
                      <a:r>
                        <a:rPr lang="en-US" sz="1800" b="0" kern="1200" dirty="0">
                          <a:solidFill>
                            <a:schemeClr val="tx1">
                              <a:lumMod val="95000"/>
                              <a:lumOff val="5000"/>
                            </a:schemeClr>
                          </a:solidFill>
                          <a:effectLst/>
                          <a:latin typeface="Consolas" panose="020B0609020204030204" pitchFamily="49" charset="0"/>
                        </a:rPr>
                        <a:t> _ </a:t>
                      </a:r>
                      <a:r>
                        <a:rPr lang="en-US" sz="1800" b="0" kern="1200" dirty="0">
                          <a:solidFill>
                            <a:schemeClr val="accent5">
                              <a:lumMod val="75000"/>
                            </a:schemeClr>
                          </a:solidFill>
                          <a:effectLst/>
                          <a:latin typeface="Consolas" panose="020B0609020204030204" pitchFamily="49" charset="0"/>
                        </a:rPr>
                        <a:t>in</a:t>
                      </a:r>
                      <a:r>
                        <a:rPr lang="en-US" sz="1800" b="0" kern="1200" dirty="0">
                          <a:solidFill>
                            <a:schemeClr val="tx1">
                              <a:lumMod val="95000"/>
                              <a:lumOff val="5000"/>
                            </a:schemeClr>
                          </a:solidFill>
                          <a:effectLst/>
                          <a:latin typeface="Consolas" panose="020B0609020204030204" pitchFamily="49" charset="0"/>
                        </a:rPr>
                        <a:t> range(</a:t>
                      </a:r>
                      <a:r>
                        <a:rPr lang="en-US" sz="1800" b="0" kern="1200" dirty="0" err="1">
                          <a:solidFill>
                            <a:srgbClr val="7030A0"/>
                          </a:solidFill>
                          <a:effectLst/>
                          <a:latin typeface="Consolas" panose="020B0609020204030204" pitchFamily="49" charset="0"/>
                        </a:rPr>
                        <a:t>Chromosome_Len</a:t>
                      </a:r>
                      <a:r>
                        <a:rPr lang="en-US" sz="1800" b="0" kern="1200" dirty="0">
                          <a:solidFill>
                            <a:schemeClr val="tx1">
                              <a:lumMod val="95000"/>
                              <a:lumOff val="5000"/>
                            </a:schemeClr>
                          </a:solidFill>
                          <a:effectLst/>
                          <a:latin typeface="Consolas" panose="020B0609020204030204" pitchFamily="49" charset="0"/>
                        </a:rPr>
                        <a:t>)]</a:t>
                      </a:r>
                      <a:endParaRPr lang="en-US" sz="1800" b="0" kern="1200" dirty="0">
                        <a:solidFill>
                          <a:schemeClr val="tx1">
                            <a:lumMod val="95000"/>
                            <a:lumOff val="5000"/>
                          </a:schemeClr>
                        </a:solidFill>
                        <a:effectLst/>
                        <a:latin typeface="Consolas" panose="020B0609020204030204" pitchFamily="49" charset="0"/>
                        <a:ea typeface="+mn-ea"/>
                        <a:cs typeface="+mn-cs"/>
                      </a:endParaRPr>
                    </a:p>
                  </a:txBody>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p:cNvSpPr txBox="1"/>
          <p:nvPr/>
        </p:nvSpPr>
        <p:spPr>
          <a:xfrm>
            <a:off x="514985" y="953278"/>
            <a:ext cx="4272675" cy="527892"/>
          </a:xfrm>
          <a:prstGeom prst="rect">
            <a:avLst/>
          </a:prstGeom>
          <a:noFill/>
        </p:spPr>
        <p:txBody>
          <a:bodyPr wrap="square" rtlCol="0">
            <a:noAutofit/>
          </a:bodyPr>
          <a:lstStyle/>
          <a:p>
            <a:pPr marL="457200" indent="-457200">
              <a:buFont typeface="+mj-lt"/>
              <a:buAutoNum type="arabicPeriod" startAt="4"/>
            </a:pPr>
            <a:r>
              <a:rPr lang="vi-VN" altLang="en-US" sz="2400" b="1" dirty="0">
                <a:latin typeface="Times New Roman" panose="02020603050405020304" charset="0"/>
                <a:cs typeface="Times New Roman" panose="02020603050405020304" charset="0"/>
                <a:sym typeface="+mn-ea"/>
              </a:rPr>
              <a:t>Xây xựng quần thể từ chuỗi</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p:cNvGraphicFramePr>
            <a:graphicFrameLocks noGrp="1"/>
          </p:cNvGraphicFramePr>
          <p:nvPr/>
        </p:nvGraphicFramePr>
        <p:xfrm>
          <a:off x="795337" y="1664193"/>
          <a:ext cx="8128000" cy="2557399"/>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20000"/>
                    </a:ext>
                  </a:extLst>
                </a:gridCol>
              </a:tblGrid>
              <a:tr h="370840">
                <a:tc>
                  <a:txBody>
                    <a:bodyPr/>
                    <a:lstStyle/>
                    <a:p>
                      <a:pPr>
                        <a:lnSpc>
                          <a:spcPct val="130000"/>
                        </a:lnSpc>
                      </a:pPr>
                      <a:r>
                        <a:rPr lang="en-US" sz="1800" b="0" kern="1200" dirty="0">
                          <a:solidFill>
                            <a:schemeClr val="tx1">
                              <a:lumMod val="95000"/>
                              <a:lumOff val="5000"/>
                            </a:schemeClr>
                          </a:solidFill>
                          <a:effectLst/>
                          <a:latin typeface="Consolas" panose="020B0609020204030204" pitchFamily="49" charset="0"/>
                        </a:rPr>
                        <a:t>9.  </a:t>
                      </a:r>
                      <a:r>
                        <a:rPr lang="en-US" sz="1800" b="0" kern="1200" dirty="0">
                          <a:solidFill>
                            <a:schemeClr val="accent6">
                              <a:lumMod val="75000"/>
                            </a:schemeClr>
                          </a:solidFill>
                          <a:effectLst/>
                          <a:latin typeface="Consolas" panose="020B0609020204030204" pitchFamily="49" charset="0"/>
                        </a:rPr>
                        <a:t># </a:t>
                      </a:r>
                      <a:r>
                        <a:rPr lang="en-US" sz="1800" b="0" kern="1200" dirty="0" err="1">
                          <a:solidFill>
                            <a:schemeClr val="accent6">
                              <a:lumMod val="75000"/>
                            </a:schemeClr>
                          </a:solidFill>
                          <a:effectLst/>
                          <a:latin typeface="Consolas" panose="020B0609020204030204" pitchFamily="49" charset="0"/>
                        </a:rPr>
                        <a:t>Initiialization</a:t>
                      </a:r>
                      <a:endParaRPr lang="en-US" sz="1800" b="0" kern="1200" dirty="0">
                        <a:solidFill>
                          <a:schemeClr val="accent6">
                            <a:lumMod val="75000"/>
                          </a:schemeClr>
                        </a:solidFill>
                        <a:effectLst/>
                        <a:latin typeface="Consolas" panose="020B0609020204030204" pitchFamily="49" charset="0"/>
                      </a:endParaRPr>
                    </a:p>
                    <a:p>
                      <a:pPr>
                        <a:lnSpc>
                          <a:spcPct val="130000"/>
                        </a:lnSpc>
                      </a:pPr>
                      <a:r>
                        <a:rPr lang="en-US" sz="1800" b="0" kern="1200" dirty="0">
                          <a:solidFill>
                            <a:schemeClr val="tx1">
                              <a:lumMod val="95000"/>
                              <a:lumOff val="5000"/>
                            </a:schemeClr>
                          </a:solidFill>
                          <a:effectLst/>
                          <a:latin typeface="Consolas" panose="020B0609020204030204" pitchFamily="49" charset="0"/>
                        </a:rPr>
                        <a:t>10. </a:t>
                      </a:r>
                      <a:r>
                        <a:rPr lang="en-US" sz="1800" b="0" kern="1200" dirty="0">
                          <a:solidFill>
                            <a:schemeClr val="accent5">
                              <a:lumMod val="75000"/>
                            </a:schemeClr>
                          </a:solidFill>
                          <a:effectLst/>
                          <a:latin typeface="Consolas" panose="020B0609020204030204" pitchFamily="49" charset="0"/>
                        </a:rPr>
                        <a:t>for</a:t>
                      </a:r>
                      <a:r>
                        <a:rPr lang="en-US" sz="1800" b="0" kern="1200" dirty="0">
                          <a:solidFill>
                            <a:schemeClr val="tx1">
                              <a:lumMod val="95000"/>
                              <a:lumOff val="5000"/>
                            </a:schemeClr>
                          </a:solidFill>
                          <a:effectLst/>
                          <a:latin typeface="Consolas" panose="020B0609020204030204" pitchFamily="49" charset="0"/>
                        </a:rPr>
                        <a:t> _ </a:t>
                      </a:r>
                      <a:r>
                        <a:rPr lang="en-US" sz="1800" b="0" kern="1200" dirty="0">
                          <a:solidFill>
                            <a:schemeClr val="accent5">
                              <a:lumMod val="75000"/>
                            </a:schemeClr>
                          </a:solidFill>
                          <a:effectLst/>
                          <a:latin typeface="Consolas" panose="020B0609020204030204" pitchFamily="49" charset="0"/>
                        </a:rPr>
                        <a:t>in</a:t>
                      </a:r>
                      <a:r>
                        <a:rPr lang="en-US" sz="1800" b="0" kern="1200" dirty="0">
                          <a:solidFill>
                            <a:schemeClr val="tx1">
                              <a:lumMod val="95000"/>
                              <a:lumOff val="5000"/>
                            </a:schemeClr>
                          </a:solidFill>
                          <a:effectLst/>
                          <a:latin typeface="Consolas" panose="020B0609020204030204" pitchFamily="49" charset="0"/>
                        </a:rPr>
                        <a:t> range(</a:t>
                      </a:r>
                      <a:r>
                        <a:rPr lang="en-US" sz="1800" b="0" kern="1200" dirty="0" err="1">
                          <a:solidFill>
                            <a:srgbClr val="7030A0"/>
                          </a:solidFill>
                          <a:effectLst/>
                          <a:latin typeface="Consolas" panose="020B0609020204030204" pitchFamily="49" charset="0"/>
                        </a:rPr>
                        <a:t>Population_Size</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11.     </a:t>
                      </a:r>
                      <a:r>
                        <a:rPr lang="en-US" sz="1800" b="0" kern="1200" dirty="0">
                          <a:solidFill>
                            <a:schemeClr val="accent6">
                              <a:lumMod val="75000"/>
                            </a:schemeClr>
                          </a:solidFill>
                          <a:effectLst/>
                          <a:latin typeface="Consolas" panose="020B0609020204030204" pitchFamily="49" charset="0"/>
                        </a:rPr>
                        <a:t># Call the function "</a:t>
                      </a:r>
                      <a:r>
                        <a:rPr lang="en-US" sz="1800" b="0" kern="1200" dirty="0" err="1">
                          <a:solidFill>
                            <a:schemeClr val="accent6">
                              <a:lumMod val="75000"/>
                            </a:schemeClr>
                          </a:solidFill>
                          <a:effectLst/>
                          <a:latin typeface="Consolas" panose="020B0609020204030204" pitchFamily="49" charset="0"/>
                        </a:rPr>
                        <a:t>Create_Chromosome</a:t>
                      </a:r>
                      <a:r>
                        <a:rPr lang="en-US" sz="1800" b="0" kern="1200" dirty="0">
                          <a:solidFill>
                            <a:schemeClr val="accent6">
                              <a:lumMod val="75000"/>
                            </a:schemeClr>
                          </a:solidFill>
                          <a:effectLst/>
                          <a:latin typeface="Consolas" panose="020B0609020204030204" pitchFamily="49" charset="0"/>
                        </a:rPr>
                        <a:t>" to create chromosomes</a:t>
                      </a:r>
                    </a:p>
                    <a:p>
                      <a:pPr>
                        <a:lnSpc>
                          <a:spcPct val="130000"/>
                        </a:lnSpc>
                      </a:pPr>
                      <a:r>
                        <a:rPr lang="en-US" sz="1800" b="0" kern="1200" dirty="0">
                          <a:solidFill>
                            <a:schemeClr val="tx1">
                              <a:lumMod val="95000"/>
                              <a:lumOff val="5000"/>
                            </a:schemeClr>
                          </a:solidFill>
                          <a:effectLst/>
                          <a:latin typeface="Consolas" panose="020B0609020204030204" pitchFamily="49" charset="0"/>
                        </a:rPr>
                        <a:t>12.     </a:t>
                      </a:r>
                      <a:r>
                        <a:rPr lang="en-US" sz="1800" b="0" kern="1200" dirty="0">
                          <a:solidFill>
                            <a:srgbClr val="7030A0"/>
                          </a:solidFill>
                          <a:effectLst/>
                          <a:latin typeface="Consolas" panose="020B0609020204030204" pitchFamily="49" charset="0"/>
                        </a:rPr>
                        <a:t>Chromosome</a:t>
                      </a:r>
                      <a:r>
                        <a:rPr lang="en-US" sz="1800" b="0" kern="1200" dirty="0">
                          <a:solidFill>
                            <a:schemeClr val="tx1">
                              <a:lumMod val="95000"/>
                              <a:lumOff val="5000"/>
                            </a:schemeClr>
                          </a:solidFill>
                          <a:effectLst/>
                          <a:latin typeface="Consolas" panose="020B0609020204030204" pitchFamily="49" charset="0"/>
                        </a:rPr>
                        <a:t> = </a:t>
                      </a:r>
                      <a:r>
                        <a:rPr lang="en-US" sz="1800" b="0" kern="1200" dirty="0" err="1">
                          <a:solidFill>
                            <a:srgbClr val="7030A0"/>
                          </a:solidFill>
                          <a:effectLst/>
                          <a:latin typeface="Consolas" panose="020B0609020204030204" pitchFamily="49" charset="0"/>
                        </a:rPr>
                        <a:t>Individual</a:t>
                      </a:r>
                      <a:r>
                        <a:rPr lang="en-US" sz="1800" b="0" kern="1200" dirty="0" err="1">
                          <a:solidFill>
                            <a:schemeClr val="tx1">
                              <a:lumMod val="95000"/>
                              <a:lumOff val="5000"/>
                            </a:schemeClr>
                          </a:solidFill>
                          <a:effectLst/>
                          <a:latin typeface="Consolas" panose="020B0609020204030204" pitchFamily="49" charset="0"/>
                        </a:rPr>
                        <a:t>.</a:t>
                      </a:r>
                      <a:r>
                        <a:rPr lang="en-US" sz="1800" b="0" kern="1200" dirty="0" err="1">
                          <a:solidFill>
                            <a:srgbClr val="7030A0"/>
                          </a:solidFill>
                          <a:effectLst/>
                          <a:latin typeface="Consolas" panose="020B0609020204030204" pitchFamily="49" charset="0"/>
                        </a:rPr>
                        <a:t>Create_Chromosome</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13.     </a:t>
                      </a:r>
                      <a:r>
                        <a:rPr lang="en-US" sz="1800" b="0" kern="1200" dirty="0">
                          <a:solidFill>
                            <a:schemeClr val="accent6">
                              <a:lumMod val="75000"/>
                            </a:schemeClr>
                          </a:solidFill>
                          <a:effectLst/>
                          <a:latin typeface="Consolas" panose="020B0609020204030204" pitchFamily="49" charset="0"/>
                        </a:rPr>
                        <a:t># Add chromosomes to the "Population" array</a:t>
                      </a:r>
                    </a:p>
                    <a:p>
                      <a:pPr>
                        <a:lnSpc>
                          <a:spcPct val="130000"/>
                        </a:lnSpc>
                      </a:pPr>
                      <a:r>
                        <a:rPr lang="en-US" sz="1800" b="0" kern="1200" dirty="0">
                          <a:solidFill>
                            <a:schemeClr val="tx1">
                              <a:lumMod val="95000"/>
                              <a:lumOff val="5000"/>
                            </a:schemeClr>
                          </a:solidFill>
                          <a:effectLst/>
                          <a:latin typeface="Consolas" panose="020B0609020204030204" pitchFamily="49" charset="0"/>
                        </a:rPr>
                        <a:t>14.     </a:t>
                      </a:r>
                      <a:r>
                        <a:rPr lang="en-US" sz="1800" b="0" kern="1200" dirty="0" err="1">
                          <a:solidFill>
                            <a:srgbClr val="7030A0"/>
                          </a:solidFill>
                          <a:effectLst/>
                          <a:latin typeface="Consolas" panose="020B0609020204030204" pitchFamily="49" charset="0"/>
                        </a:rPr>
                        <a:t>Population</a:t>
                      </a:r>
                      <a:r>
                        <a:rPr lang="en-US" sz="1800" b="0" kern="1200" dirty="0" err="1">
                          <a:solidFill>
                            <a:schemeClr val="tx1">
                              <a:lumMod val="95000"/>
                              <a:lumOff val="5000"/>
                            </a:schemeClr>
                          </a:solidFill>
                          <a:effectLst/>
                          <a:latin typeface="Consolas" panose="020B0609020204030204" pitchFamily="49" charset="0"/>
                        </a:rPr>
                        <a:t>.append</a:t>
                      </a:r>
                      <a:r>
                        <a:rPr lang="en-US" sz="1800" b="0" kern="1200" dirty="0">
                          <a:solidFill>
                            <a:schemeClr val="tx1">
                              <a:lumMod val="95000"/>
                              <a:lumOff val="5000"/>
                            </a:schemeClr>
                          </a:solidFill>
                          <a:effectLst/>
                          <a:latin typeface="Consolas" panose="020B0609020204030204" pitchFamily="49" charset="0"/>
                        </a:rPr>
                        <a:t>(</a:t>
                      </a:r>
                      <a:r>
                        <a:rPr lang="en-US" sz="1800" b="0" kern="1200" dirty="0">
                          <a:solidFill>
                            <a:srgbClr val="7030A0"/>
                          </a:solidFill>
                          <a:effectLst/>
                          <a:latin typeface="Consolas" panose="020B0609020204030204" pitchFamily="49" charset="0"/>
                        </a:rPr>
                        <a:t>Individual</a:t>
                      </a:r>
                      <a:r>
                        <a:rPr lang="en-US" sz="1800" b="0" kern="1200" dirty="0">
                          <a:solidFill>
                            <a:schemeClr val="tx1">
                              <a:lumMod val="95000"/>
                              <a:lumOff val="5000"/>
                            </a:schemeClr>
                          </a:solidFill>
                          <a:effectLst/>
                          <a:latin typeface="Consolas" panose="020B0609020204030204" pitchFamily="49" charset="0"/>
                        </a:rPr>
                        <a:t>(</a:t>
                      </a:r>
                      <a:r>
                        <a:rPr lang="en-US" sz="1800" b="0" kern="1200" dirty="0">
                          <a:solidFill>
                            <a:srgbClr val="7030A0"/>
                          </a:solidFill>
                          <a:effectLst/>
                          <a:latin typeface="Consolas" panose="020B0609020204030204" pitchFamily="49" charset="0"/>
                        </a:rPr>
                        <a:t>Chromosome</a:t>
                      </a:r>
                      <a:r>
                        <a:rPr lang="en-US" sz="1800" b="0" kern="1200" dirty="0">
                          <a:solidFill>
                            <a:schemeClr val="tx1">
                              <a:lumMod val="95000"/>
                              <a:lumOff val="5000"/>
                            </a:schemeClr>
                          </a:solidFill>
                          <a:effectLst/>
                          <a:latin typeface="Consolas" panose="020B0609020204030204" pitchFamily="49" charset="0"/>
                        </a:rPr>
                        <a:t>))</a:t>
                      </a:r>
                      <a:endParaRPr lang="en-US" sz="1800" b="0" kern="1200" dirty="0">
                        <a:solidFill>
                          <a:schemeClr val="tx1">
                            <a:lumMod val="95000"/>
                            <a:lumOff val="5000"/>
                          </a:schemeClr>
                        </a:solidFill>
                        <a:effectLst/>
                        <a:latin typeface="Consolas" panose="020B0609020204030204" pitchFamily="49" charset="0"/>
                        <a:ea typeface="+mn-ea"/>
                        <a:cs typeface="+mn-cs"/>
                      </a:endParaRPr>
                    </a:p>
                  </a:txBody>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p:cNvSpPr txBox="1"/>
          <p:nvPr/>
        </p:nvSpPr>
        <p:spPr>
          <a:xfrm>
            <a:off x="514985" y="953278"/>
            <a:ext cx="5997958" cy="527892"/>
          </a:xfrm>
          <a:prstGeom prst="rect">
            <a:avLst/>
          </a:prstGeom>
          <a:noFill/>
        </p:spPr>
        <p:txBody>
          <a:bodyPr wrap="square" rtlCol="0">
            <a:noAutofit/>
          </a:bodyPr>
          <a:lstStyle/>
          <a:p>
            <a:pPr marL="457200" indent="-457200">
              <a:buFont typeface="+mj-lt"/>
              <a:buAutoNum type="arabicPeriod" startAt="5"/>
            </a:pPr>
            <a:r>
              <a:rPr lang="vi-VN" altLang="en-US" sz="2400" b="1" dirty="0">
                <a:latin typeface="Times New Roman" panose="02020603050405020304" charset="0"/>
                <a:cs typeface="Times New Roman" panose="02020603050405020304" charset="0"/>
                <a:sym typeface="+mn-ea"/>
              </a:rPr>
              <a:t>Ứng dụng phương pháp Absolute Fitness</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p:cNvGraphicFramePr>
            <a:graphicFrameLocks noGrp="1"/>
          </p:cNvGraphicFramePr>
          <p:nvPr/>
        </p:nvGraphicFramePr>
        <p:xfrm>
          <a:off x="795337" y="1540582"/>
          <a:ext cx="8128000" cy="3627247"/>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20000"/>
                    </a:ext>
                  </a:extLst>
                </a:gridCol>
              </a:tblGrid>
              <a:tr h="370840">
                <a:tc>
                  <a:txBody>
                    <a:bodyPr/>
                    <a:lstStyle/>
                    <a:p>
                      <a:pPr>
                        <a:lnSpc>
                          <a:spcPct val="130000"/>
                        </a:lnSpc>
                      </a:pPr>
                      <a:r>
                        <a:rPr lang="en-US" sz="1800" b="0" kern="1200" dirty="0">
                          <a:solidFill>
                            <a:schemeClr val="tx1">
                              <a:lumMod val="95000"/>
                              <a:lumOff val="5000"/>
                            </a:schemeClr>
                          </a:solidFill>
                          <a:effectLst/>
                          <a:latin typeface="Consolas" panose="020B0609020204030204" pitchFamily="49" charset="0"/>
                        </a:rPr>
                        <a:t>50. </a:t>
                      </a:r>
                      <a:r>
                        <a:rPr lang="en-US" sz="1800" b="0" kern="1200" dirty="0">
                          <a:solidFill>
                            <a:schemeClr val="accent6">
                              <a:lumMod val="75000"/>
                            </a:schemeClr>
                          </a:solidFill>
                          <a:effectLst/>
                          <a:latin typeface="Consolas" panose="020B0609020204030204" pitchFamily="49" charset="0"/>
                        </a:rPr>
                        <a:t># Evaluate the fitness of the chromosome, compared to the target sequence</a:t>
                      </a:r>
                    </a:p>
                    <a:p>
                      <a:pPr>
                        <a:lnSpc>
                          <a:spcPct val="130000"/>
                        </a:lnSpc>
                      </a:pPr>
                      <a:r>
                        <a:rPr lang="en-US" sz="1800" b="0" kern="1200" dirty="0">
                          <a:solidFill>
                            <a:schemeClr val="tx1">
                              <a:lumMod val="95000"/>
                              <a:lumOff val="5000"/>
                            </a:schemeClr>
                          </a:solidFill>
                          <a:effectLst/>
                          <a:latin typeface="Consolas" panose="020B0609020204030204" pitchFamily="49" charset="0"/>
                        </a:rPr>
                        <a:t>51. </a:t>
                      </a:r>
                      <a:r>
                        <a:rPr lang="en-US" sz="1800" b="0" kern="1200" dirty="0">
                          <a:solidFill>
                            <a:schemeClr val="accent5">
                              <a:lumMod val="75000"/>
                            </a:schemeClr>
                          </a:solidFill>
                          <a:effectLst/>
                          <a:latin typeface="Consolas" panose="020B0609020204030204" pitchFamily="49" charset="0"/>
                        </a:rPr>
                        <a:t>def</a:t>
                      </a:r>
                      <a:r>
                        <a:rPr lang="en-US" sz="1800" b="0" kern="1200" dirty="0">
                          <a:solidFill>
                            <a:schemeClr val="tx1">
                              <a:lumMod val="95000"/>
                              <a:lumOff val="5000"/>
                            </a:schemeClr>
                          </a:solidFill>
                          <a:effectLst/>
                          <a:latin typeface="Consolas" panose="020B0609020204030204" pitchFamily="49" charset="0"/>
                        </a:rPr>
                        <a:t> Fitness(</a:t>
                      </a:r>
                      <a:r>
                        <a:rPr lang="en-US" sz="1800" b="0" kern="1200" dirty="0">
                          <a:solidFill>
                            <a:schemeClr val="accent5">
                              <a:lumMod val="75000"/>
                            </a:schemeClr>
                          </a:solidFill>
                          <a:effectLst/>
                          <a:latin typeface="Consolas" panose="020B0609020204030204" pitchFamily="49" charset="0"/>
                        </a:rPr>
                        <a:t>self</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52.     </a:t>
                      </a:r>
                      <a:r>
                        <a:rPr lang="en-US" sz="1800" b="0" kern="1200" dirty="0">
                          <a:solidFill>
                            <a:schemeClr val="accent5">
                              <a:lumMod val="75000"/>
                            </a:schemeClr>
                          </a:solidFill>
                          <a:effectLst/>
                          <a:latin typeface="Consolas" panose="020B0609020204030204" pitchFamily="49" charset="0"/>
                        </a:rPr>
                        <a:t>global</a:t>
                      </a:r>
                      <a:r>
                        <a:rPr lang="en-US" sz="1800" b="0" kern="1200" dirty="0">
                          <a:solidFill>
                            <a:schemeClr val="tx1">
                              <a:lumMod val="95000"/>
                              <a:lumOff val="5000"/>
                            </a:schemeClr>
                          </a:solidFill>
                          <a:effectLst/>
                          <a:latin typeface="Consolas" panose="020B0609020204030204" pitchFamily="49" charset="0"/>
                        </a:rPr>
                        <a:t> Target</a:t>
                      </a:r>
                    </a:p>
                    <a:p>
                      <a:pPr>
                        <a:lnSpc>
                          <a:spcPct val="130000"/>
                        </a:lnSpc>
                      </a:pPr>
                      <a:r>
                        <a:rPr lang="en-US" sz="1800" b="0" kern="1200" dirty="0">
                          <a:solidFill>
                            <a:schemeClr val="tx1">
                              <a:lumMod val="95000"/>
                              <a:lumOff val="5000"/>
                            </a:schemeClr>
                          </a:solidFill>
                          <a:effectLst/>
                          <a:latin typeface="Consolas" panose="020B0609020204030204" pitchFamily="49" charset="0"/>
                        </a:rPr>
                        <a:t>53.     fitness = </a:t>
                      </a:r>
                      <a:r>
                        <a:rPr lang="en-US" sz="1800" b="0" kern="1200" dirty="0">
                          <a:solidFill>
                            <a:schemeClr val="accent2">
                              <a:lumMod val="75000"/>
                            </a:schemeClr>
                          </a:solidFill>
                          <a:effectLst/>
                          <a:latin typeface="Consolas" panose="020B0609020204030204" pitchFamily="49" charset="0"/>
                        </a:rPr>
                        <a:t>0</a:t>
                      </a:r>
                    </a:p>
                    <a:p>
                      <a:pPr>
                        <a:lnSpc>
                          <a:spcPct val="130000"/>
                        </a:lnSpc>
                      </a:pPr>
                      <a:r>
                        <a:rPr lang="en-US" sz="1800" b="0" kern="1200" dirty="0">
                          <a:solidFill>
                            <a:schemeClr val="tx1">
                              <a:lumMod val="95000"/>
                              <a:lumOff val="5000"/>
                            </a:schemeClr>
                          </a:solidFill>
                          <a:effectLst/>
                          <a:latin typeface="Consolas" panose="020B0609020204030204" pitchFamily="49" charset="0"/>
                        </a:rPr>
                        <a:t>54.     </a:t>
                      </a:r>
                      <a:r>
                        <a:rPr lang="en-US" sz="1800" b="0" kern="1200" dirty="0">
                          <a:solidFill>
                            <a:schemeClr val="accent5">
                              <a:lumMod val="75000"/>
                            </a:schemeClr>
                          </a:solidFill>
                          <a:effectLst/>
                          <a:latin typeface="Consolas" panose="020B0609020204030204" pitchFamily="49" charset="0"/>
                        </a:rPr>
                        <a:t>for</a:t>
                      </a:r>
                      <a:r>
                        <a:rPr lang="en-US" sz="1800" b="0" kern="1200" dirty="0">
                          <a:solidFill>
                            <a:schemeClr val="tx1">
                              <a:lumMod val="95000"/>
                              <a:lumOff val="5000"/>
                            </a:schemeClr>
                          </a:solidFill>
                          <a:effectLst/>
                          <a:latin typeface="Consolas" panose="020B0609020204030204" pitchFamily="49" charset="0"/>
                        </a:rPr>
                        <a:t> </a:t>
                      </a:r>
                      <a:r>
                        <a:rPr lang="en-US" sz="1800" b="0" kern="1200" dirty="0" err="1">
                          <a:solidFill>
                            <a:schemeClr val="tx1">
                              <a:lumMod val="95000"/>
                              <a:lumOff val="5000"/>
                            </a:schemeClr>
                          </a:solidFill>
                          <a:effectLst/>
                          <a:latin typeface="Consolas" panose="020B0609020204030204" pitchFamily="49" charset="0"/>
                        </a:rPr>
                        <a:t>fitness_Chromosome</a:t>
                      </a:r>
                      <a:r>
                        <a:rPr lang="en-US" sz="1800" b="0" kern="1200" dirty="0">
                          <a:solidFill>
                            <a:schemeClr val="tx1">
                              <a:lumMod val="95000"/>
                              <a:lumOff val="5000"/>
                            </a:schemeClr>
                          </a:solidFill>
                          <a:effectLst/>
                          <a:latin typeface="Consolas" panose="020B0609020204030204" pitchFamily="49" charset="0"/>
                        </a:rPr>
                        <a:t>, </a:t>
                      </a:r>
                      <a:r>
                        <a:rPr lang="en-US" sz="1800" b="0" kern="1200" dirty="0" err="1">
                          <a:solidFill>
                            <a:schemeClr val="tx1">
                              <a:lumMod val="95000"/>
                              <a:lumOff val="5000"/>
                            </a:schemeClr>
                          </a:solidFill>
                          <a:effectLst/>
                          <a:latin typeface="Consolas" panose="020B0609020204030204" pitchFamily="49" charset="0"/>
                        </a:rPr>
                        <a:t>fitness_Target</a:t>
                      </a:r>
                      <a:r>
                        <a:rPr lang="en-US" sz="1800" b="0" kern="1200" dirty="0">
                          <a:solidFill>
                            <a:schemeClr val="tx1">
                              <a:lumMod val="95000"/>
                              <a:lumOff val="5000"/>
                            </a:schemeClr>
                          </a:solidFill>
                          <a:effectLst/>
                          <a:latin typeface="Consolas" panose="020B0609020204030204" pitchFamily="49" charset="0"/>
                        </a:rPr>
                        <a:t> </a:t>
                      </a:r>
                      <a:r>
                        <a:rPr lang="en-US" sz="1800" b="0" kern="1200" dirty="0">
                          <a:solidFill>
                            <a:schemeClr val="accent5">
                              <a:lumMod val="75000"/>
                            </a:schemeClr>
                          </a:solidFill>
                          <a:effectLst/>
                          <a:latin typeface="Consolas" panose="020B0609020204030204" pitchFamily="49" charset="0"/>
                        </a:rPr>
                        <a:t>in</a:t>
                      </a:r>
                      <a:r>
                        <a:rPr lang="en-US" sz="1800" b="0" kern="1200" dirty="0">
                          <a:solidFill>
                            <a:schemeClr val="tx1">
                              <a:lumMod val="95000"/>
                              <a:lumOff val="5000"/>
                            </a:schemeClr>
                          </a:solidFill>
                          <a:effectLst/>
                          <a:latin typeface="Consolas" panose="020B0609020204030204" pitchFamily="49" charset="0"/>
                        </a:rPr>
                        <a:t> zip(</a:t>
                      </a:r>
                      <a:r>
                        <a:rPr lang="en-US" sz="1800" b="0" kern="1200" dirty="0" err="1">
                          <a:solidFill>
                            <a:schemeClr val="accent5">
                              <a:lumMod val="75000"/>
                            </a:schemeClr>
                          </a:solidFill>
                          <a:effectLst/>
                          <a:latin typeface="Consolas" panose="020B0609020204030204" pitchFamily="49" charset="0"/>
                        </a:rPr>
                        <a:t>self</a:t>
                      </a:r>
                      <a:r>
                        <a:rPr lang="en-US" sz="1800" b="0" kern="1200" dirty="0" err="1">
                          <a:solidFill>
                            <a:schemeClr val="tx1">
                              <a:lumMod val="95000"/>
                              <a:lumOff val="5000"/>
                            </a:schemeClr>
                          </a:solidFill>
                          <a:effectLst/>
                          <a:latin typeface="Consolas" panose="020B0609020204030204" pitchFamily="49" charset="0"/>
                        </a:rPr>
                        <a:t>.chromosome</a:t>
                      </a:r>
                      <a:r>
                        <a:rPr lang="en-US" sz="1800" b="0" kern="1200" dirty="0">
                          <a:solidFill>
                            <a:schemeClr val="tx1">
                              <a:lumMod val="95000"/>
                              <a:lumOff val="5000"/>
                            </a:schemeClr>
                          </a:solidFill>
                          <a:effectLst/>
                          <a:latin typeface="Consolas" panose="020B0609020204030204" pitchFamily="49" charset="0"/>
                        </a:rPr>
                        <a:t>, Target):</a:t>
                      </a:r>
                    </a:p>
                    <a:p>
                      <a:pPr>
                        <a:lnSpc>
                          <a:spcPct val="130000"/>
                        </a:lnSpc>
                      </a:pPr>
                      <a:r>
                        <a:rPr lang="en-US" sz="1800" b="0" kern="1200" dirty="0">
                          <a:solidFill>
                            <a:schemeClr val="tx1">
                              <a:lumMod val="95000"/>
                              <a:lumOff val="5000"/>
                            </a:schemeClr>
                          </a:solidFill>
                          <a:effectLst/>
                          <a:latin typeface="Consolas" panose="020B0609020204030204" pitchFamily="49" charset="0"/>
                        </a:rPr>
                        <a:t>55.         </a:t>
                      </a:r>
                      <a:r>
                        <a:rPr lang="en-US" sz="1800" b="0" kern="1200" dirty="0">
                          <a:solidFill>
                            <a:schemeClr val="accent5">
                              <a:lumMod val="75000"/>
                            </a:schemeClr>
                          </a:solidFill>
                          <a:effectLst/>
                          <a:latin typeface="Consolas" panose="020B0609020204030204" pitchFamily="49" charset="0"/>
                        </a:rPr>
                        <a:t>if </a:t>
                      </a:r>
                      <a:r>
                        <a:rPr lang="en-US" sz="1800" b="0" kern="1200" dirty="0" err="1">
                          <a:solidFill>
                            <a:schemeClr val="tx1">
                              <a:lumMod val="95000"/>
                              <a:lumOff val="5000"/>
                            </a:schemeClr>
                          </a:solidFill>
                          <a:effectLst/>
                          <a:latin typeface="Consolas" panose="020B0609020204030204" pitchFamily="49" charset="0"/>
                        </a:rPr>
                        <a:t>fitness_Chromosome</a:t>
                      </a:r>
                      <a:r>
                        <a:rPr lang="en-US" sz="1800" b="0" kern="1200" dirty="0">
                          <a:solidFill>
                            <a:schemeClr val="tx1">
                              <a:lumMod val="95000"/>
                              <a:lumOff val="5000"/>
                            </a:schemeClr>
                          </a:solidFill>
                          <a:effectLst/>
                          <a:latin typeface="Consolas" panose="020B0609020204030204" pitchFamily="49" charset="0"/>
                        </a:rPr>
                        <a:t> != </a:t>
                      </a:r>
                      <a:r>
                        <a:rPr lang="en-US" sz="1800" b="0" kern="1200" dirty="0" err="1">
                          <a:solidFill>
                            <a:schemeClr val="tx1">
                              <a:lumMod val="95000"/>
                              <a:lumOff val="5000"/>
                            </a:schemeClr>
                          </a:solidFill>
                          <a:effectLst/>
                          <a:latin typeface="Consolas" panose="020B0609020204030204" pitchFamily="49" charset="0"/>
                        </a:rPr>
                        <a:t>fitness_Target</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56.             fitness += </a:t>
                      </a:r>
                      <a:r>
                        <a:rPr lang="en-US" sz="1800" b="0" kern="1200" dirty="0">
                          <a:solidFill>
                            <a:schemeClr val="accent2">
                              <a:lumMod val="75000"/>
                            </a:schemeClr>
                          </a:solidFill>
                          <a:effectLst/>
                          <a:latin typeface="Consolas" panose="020B0609020204030204" pitchFamily="49" charset="0"/>
                        </a:rPr>
                        <a:t>1</a:t>
                      </a:r>
                    </a:p>
                    <a:p>
                      <a:pPr>
                        <a:lnSpc>
                          <a:spcPct val="130000"/>
                        </a:lnSpc>
                      </a:pPr>
                      <a:r>
                        <a:rPr lang="en-US" sz="1800" b="0" kern="1200" dirty="0">
                          <a:solidFill>
                            <a:schemeClr val="tx1">
                              <a:lumMod val="95000"/>
                              <a:lumOff val="5000"/>
                            </a:schemeClr>
                          </a:solidFill>
                          <a:effectLst/>
                          <a:latin typeface="Consolas" panose="020B0609020204030204" pitchFamily="49" charset="0"/>
                        </a:rPr>
                        <a:t>57.       </a:t>
                      </a:r>
                      <a:r>
                        <a:rPr lang="en-US" sz="1800" b="0" kern="1200" dirty="0">
                          <a:solidFill>
                            <a:schemeClr val="accent5">
                              <a:lumMod val="75000"/>
                            </a:schemeClr>
                          </a:solidFill>
                          <a:effectLst/>
                          <a:latin typeface="Consolas" panose="020B0609020204030204" pitchFamily="49" charset="0"/>
                        </a:rPr>
                        <a:t>return </a:t>
                      </a:r>
                      <a:r>
                        <a:rPr lang="en-US" sz="1800" b="0" kern="1200" dirty="0">
                          <a:solidFill>
                            <a:schemeClr val="tx1">
                              <a:lumMod val="95000"/>
                              <a:lumOff val="5000"/>
                            </a:schemeClr>
                          </a:solidFill>
                          <a:effectLst/>
                          <a:latin typeface="Consolas" panose="020B0609020204030204" pitchFamily="49" charset="0"/>
                        </a:rPr>
                        <a:t>fitness</a:t>
                      </a:r>
                      <a:endParaRPr lang="en-US" sz="1800" b="0" kern="1200" dirty="0">
                        <a:solidFill>
                          <a:schemeClr val="tx1">
                            <a:lumMod val="95000"/>
                            <a:lumOff val="5000"/>
                          </a:schemeClr>
                        </a:solidFill>
                        <a:effectLst/>
                        <a:latin typeface="Consolas" panose="020B0609020204030204" pitchFamily="49" charset="0"/>
                        <a:ea typeface="+mn-ea"/>
                        <a:cs typeface="+mn-cs"/>
                      </a:endParaRPr>
                    </a:p>
                  </a:txBody>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p:cNvSpPr txBox="1"/>
          <p:nvPr/>
        </p:nvSpPr>
        <p:spPr>
          <a:xfrm>
            <a:off x="514984" y="953278"/>
            <a:ext cx="7222910" cy="527892"/>
          </a:xfrm>
          <a:prstGeom prst="rect">
            <a:avLst/>
          </a:prstGeom>
          <a:noFill/>
        </p:spPr>
        <p:txBody>
          <a:bodyPr wrap="square" rtlCol="0">
            <a:noAutofit/>
          </a:bodyPr>
          <a:lstStyle/>
          <a:p>
            <a:pPr marL="457200" indent="-457200">
              <a:buFont typeface="+mj-lt"/>
              <a:buAutoNum type="arabicPeriod" startAt="6"/>
            </a:pPr>
            <a:r>
              <a:rPr lang="en-US" sz="2400" b="1" dirty="0" err="1">
                <a:latin typeface="Times New Roman" panose="02020603050405020304" charset="0"/>
                <a:cs typeface="Times New Roman" panose="02020603050405020304" charset="0"/>
              </a:rPr>
              <a:t>Ứng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dụng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phương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pháp</a:t>
            </a:r>
            <a:r>
              <a:rPr lang="en-US" sz="2400" b="1" dirty="0">
                <a:latin typeface="Times New Roman" panose="02020603050405020304" charset="0"/>
                <a:cs typeface="Times New Roman" panose="02020603050405020304" charset="0"/>
              </a:rPr>
              <a:t> Rank – Based Selection</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p:cNvGraphicFramePr>
            <a:graphicFrameLocks noGrp="1"/>
          </p:cNvGraphicFramePr>
          <p:nvPr/>
        </p:nvGraphicFramePr>
        <p:xfrm>
          <a:off x="795337" y="1482246"/>
          <a:ext cx="8128000" cy="1130935"/>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20000"/>
                    </a:ext>
                  </a:extLst>
                </a:gridCol>
              </a:tblGrid>
              <a:tr h="370840">
                <a:tc>
                  <a:txBody>
                    <a:bodyPr/>
                    <a:lstStyle/>
                    <a:p>
                      <a:pPr>
                        <a:lnSpc>
                          <a:spcPct val="130000"/>
                        </a:lnSpc>
                      </a:pPr>
                      <a:r>
                        <a:rPr lang="en-US" sz="1800" b="0" kern="1200" dirty="0">
                          <a:solidFill>
                            <a:schemeClr val="dk1"/>
                          </a:solidFill>
                          <a:effectLst/>
                          <a:latin typeface="Consolas" panose="020B0609020204030204" pitchFamily="49" charset="0"/>
                          <a:ea typeface="+mn-ea"/>
                          <a:cs typeface="+mn-cs"/>
                        </a:rPr>
                        <a:t>17. </a:t>
                      </a:r>
                      <a:r>
                        <a:rPr lang="en-US" sz="1800" b="0" kern="1200" dirty="0">
                          <a:solidFill>
                            <a:schemeClr val="accent6">
                              <a:lumMod val="75000"/>
                            </a:schemeClr>
                          </a:solidFill>
                          <a:effectLst/>
                          <a:latin typeface="Consolas" panose="020B0609020204030204" pitchFamily="49" charset="0"/>
                          <a:ea typeface="+mn-ea"/>
                          <a:cs typeface="+mn-cs"/>
                        </a:rPr>
                        <a:t># Sort chromosomes in ascending order based on fitness score</a:t>
                      </a:r>
                    </a:p>
                    <a:p>
                      <a:pPr>
                        <a:lnSpc>
                          <a:spcPct val="130000"/>
                        </a:lnSpc>
                      </a:pPr>
                      <a:r>
                        <a:rPr lang="en-US" sz="1800" b="0" kern="1200" dirty="0">
                          <a:solidFill>
                            <a:schemeClr val="dk1"/>
                          </a:solidFill>
                          <a:effectLst/>
                          <a:latin typeface="Consolas" panose="020B0609020204030204" pitchFamily="49" charset="0"/>
                          <a:ea typeface="+mn-ea"/>
                          <a:cs typeface="+mn-cs"/>
                        </a:rPr>
                        <a:t>18. </a:t>
                      </a:r>
                      <a:r>
                        <a:rPr lang="en-US" sz="1800" b="0" kern="1200" dirty="0">
                          <a:solidFill>
                            <a:srgbClr val="7030A0"/>
                          </a:solidFill>
                          <a:effectLst/>
                          <a:latin typeface="Consolas" panose="020B0609020204030204" pitchFamily="49" charset="0"/>
                          <a:ea typeface="+mn-ea"/>
                          <a:cs typeface="+mn-cs"/>
                        </a:rPr>
                        <a:t>Population </a:t>
                      </a:r>
                      <a:r>
                        <a:rPr lang="en-US" sz="1800" b="0" kern="1200" dirty="0">
                          <a:solidFill>
                            <a:schemeClr val="dk1"/>
                          </a:solidFill>
                          <a:effectLst/>
                          <a:latin typeface="Consolas" panose="020B0609020204030204" pitchFamily="49" charset="0"/>
                          <a:ea typeface="+mn-ea"/>
                          <a:cs typeface="+mn-cs"/>
                        </a:rPr>
                        <a:t>= sorted(</a:t>
                      </a:r>
                      <a:r>
                        <a:rPr lang="en-US" sz="1800" b="0" kern="1200" dirty="0">
                          <a:solidFill>
                            <a:srgbClr val="7030A0"/>
                          </a:solidFill>
                          <a:effectLst/>
                          <a:latin typeface="Consolas" panose="020B0609020204030204" pitchFamily="49" charset="0"/>
                          <a:ea typeface="+mn-ea"/>
                          <a:cs typeface="+mn-cs"/>
                        </a:rPr>
                        <a:t>Population</a:t>
                      </a:r>
                      <a:r>
                        <a:rPr lang="en-US" sz="1800" b="0" kern="1200" dirty="0">
                          <a:solidFill>
                            <a:schemeClr val="dk1"/>
                          </a:solidFill>
                          <a:effectLst/>
                          <a:latin typeface="Consolas" panose="020B0609020204030204" pitchFamily="49" charset="0"/>
                          <a:ea typeface="+mn-ea"/>
                          <a:cs typeface="+mn-cs"/>
                        </a:rPr>
                        <a:t>, key = </a:t>
                      </a:r>
                      <a:r>
                        <a:rPr lang="en-US" sz="1800" b="0" kern="1200" dirty="0">
                          <a:solidFill>
                            <a:schemeClr val="accent5">
                              <a:lumMod val="75000"/>
                            </a:schemeClr>
                          </a:solidFill>
                          <a:effectLst/>
                          <a:latin typeface="Consolas" panose="020B0609020204030204" pitchFamily="49" charset="0"/>
                          <a:ea typeface="+mn-ea"/>
                          <a:cs typeface="+mn-cs"/>
                        </a:rPr>
                        <a:t>lambda</a:t>
                      </a:r>
                      <a:r>
                        <a:rPr lang="en-US" sz="1800" b="0" kern="1200" dirty="0">
                          <a:solidFill>
                            <a:schemeClr val="dk1"/>
                          </a:solidFill>
                          <a:effectLst/>
                          <a:latin typeface="Consolas" panose="020B0609020204030204" pitchFamily="49" charset="0"/>
                          <a:ea typeface="+mn-ea"/>
                          <a:cs typeface="+mn-cs"/>
                        </a:rPr>
                        <a:t> x:x.fitness)</a:t>
                      </a:r>
                    </a:p>
                  </a:txBody>
                  <a:tcPr/>
                </a:tc>
                <a:extLst>
                  <a:ext uri="{0D108BD9-81ED-4DB2-BD59-A6C34878D82A}">
                    <a16:rowId xmlns:a16="http://schemas.microsoft.com/office/drawing/2014/main" val="10000"/>
                  </a:ext>
                </a:extLst>
              </a:tr>
            </a:tbl>
          </a:graphicData>
        </a:graphic>
      </p:graphicFrame>
      <p:sp>
        <p:nvSpPr>
          <p:cNvPr id="5" name="Text Box 2"/>
          <p:cNvSpPr txBox="1"/>
          <p:nvPr/>
        </p:nvSpPr>
        <p:spPr>
          <a:xfrm>
            <a:off x="514984" y="2613181"/>
            <a:ext cx="7222910" cy="527892"/>
          </a:xfrm>
          <a:prstGeom prst="rect">
            <a:avLst/>
          </a:prstGeom>
          <a:noFill/>
        </p:spPr>
        <p:txBody>
          <a:bodyPr wrap="square" rtlCol="0">
            <a:noAutofit/>
          </a:bodyPr>
          <a:lstStyle/>
          <a:p>
            <a:pPr marL="457200" indent="-457200">
              <a:buFont typeface="+mj-lt"/>
              <a:buAutoNum type="arabicPeriod" startAt="7"/>
            </a:pPr>
            <a:r>
              <a:rPr lang="en-US" sz="2400" b="1" dirty="0" err="1">
                <a:latin typeface="Times New Roman" panose="02020603050405020304" charset="0"/>
                <a:cs typeface="Times New Roman" panose="02020603050405020304" charset="0"/>
              </a:rPr>
              <a:t>Ứng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dụng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phương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pháp</a:t>
            </a:r>
            <a:r>
              <a:rPr lang="en-US" sz="2400" b="1" dirty="0">
                <a:latin typeface="Times New Roman" panose="02020603050405020304" charset="0"/>
                <a:cs typeface="Times New Roman" panose="02020603050405020304" charset="0"/>
              </a:rPr>
              <a:t> </a:t>
            </a:r>
            <a:r>
              <a:rPr lang="vi-VN" sz="2400" b="1" dirty="0">
                <a:latin typeface="Times New Roman" panose="02020603050405020304" charset="0"/>
                <a:cs typeface="Times New Roman" panose="02020603050405020304" charset="0"/>
              </a:rPr>
              <a:t>Elitist</a:t>
            </a:r>
            <a:r>
              <a:rPr lang="en-US" sz="2400" b="1" dirty="0">
                <a:latin typeface="Times New Roman" panose="02020603050405020304" charset="0"/>
                <a:cs typeface="Times New Roman" panose="02020603050405020304" charset="0"/>
              </a:rPr>
              <a:t> Selection</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6" name="Table 5"/>
          <p:cNvGraphicFramePr>
            <a:graphicFrameLocks noGrp="1"/>
          </p:cNvGraphicFramePr>
          <p:nvPr/>
        </p:nvGraphicFramePr>
        <p:xfrm>
          <a:off x="795337" y="3200158"/>
          <a:ext cx="8128000" cy="3270631"/>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20000"/>
                    </a:ext>
                  </a:extLst>
                </a:gridCol>
              </a:tblGrid>
              <a:tr h="370840">
                <a:tc>
                  <a:txBody>
                    <a:bodyPr/>
                    <a:lstStyle/>
                    <a:p>
                      <a:pPr>
                        <a:lnSpc>
                          <a:spcPct val="130000"/>
                        </a:lnSpc>
                      </a:pPr>
                      <a:r>
                        <a:rPr lang="en-US" sz="1800" b="0" kern="1200" dirty="0">
                          <a:solidFill>
                            <a:schemeClr val="dk1"/>
                          </a:solidFill>
                          <a:effectLst/>
                          <a:latin typeface="Consolas" panose="020B0609020204030204" pitchFamily="49" charset="0"/>
                          <a:ea typeface="+mn-ea"/>
                          <a:cs typeface="+mn-cs"/>
                        </a:rPr>
                        <a:t>23. </a:t>
                      </a:r>
                      <a:r>
                        <a:rPr lang="en-US" sz="1800" b="0" kern="1200" dirty="0">
                          <a:solidFill>
                            <a:schemeClr val="accent6">
                              <a:lumMod val="75000"/>
                            </a:schemeClr>
                          </a:solidFill>
                          <a:effectLst/>
                          <a:latin typeface="Consolas" panose="020B0609020204030204" pitchFamily="49" charset="0"/>
                          <a:ea typeface="+mn-ea"/>
                          <a:cs typeface="+mn-cs"/>
                        </a:rPr>
                        <a:t># Create a new generation and select good individuals into this new position</a:t>
                      </a:r>
                    </a:p>
                    <a:p>
                      <a:pPr>
                        <a:lnSpc>
                          <a:spcPct val="130000"/>
                        </a:lnSpc>
                      </a:pPr>
                      <a:r>
                        <a:rPr lang="en-US" sz="1800" b="0" kern="1200" dirty="0">
                          <a:solidFill>
                            <a:schemeClr val="dk1"/>
                          </a:solidFill>
                          <a:effectLst/>
                          <a:latin typeface="Consolas" panose="020B0609020204030204" pitchFamily="49" charset="0"/>
                          <a:ea typeface="+mn-ea"/>
                          <a:cs typeface="+mn-cs"/>
                        </a:rPr>
                        <a:t>24. </a:t>
                      </a:r>
                      <a:r>
                        <a:rPr lang="en-US" sz="1800" b="0" kern="1200" dirty="0" err="1">
                          <a:solidFill>
                            <a:srgbClr val="7030A0"/>
                          </a:solidFill>
                          <a:effectLst/>
                          <a:latin typeface="Consolas" panose="020B0609020204030204" pitchFamily="49" charset="0"/>
                          <a:ea typeface="+mn-ea"/>
                          <a:cs typeface="+mn-cs"/>
                        </a:rPr>
                        <a:t>New_Generation</a:t>
                      </a:r>
                      <a:r>
                        <a:rPr lang="en-US" sz="1800" b="0" kern="1200" dirty="0">
                          <a:solidFill>
                            <a:srgbClr val="7030A0"/>
                          </a:solidFill>
                          <a:effectLst/>
                          <a:latin typeface="Consolas" panose="020B0609020204030204" pitchFamily="49" charset="0"/>
                          <a:ea typeface="+mn-ea"/>
                          <a:cs typeface="+mn-cs"/>
                        </a:rPr>
                        <a:t> </a:t>
                      </a:r>
                      <a:r>
                        <a:rPr lang="en-US" sz="1800" b="0" kern="1200" dirty="0">
                          <a:solidFill>
                            <a:schemeClr val="dk1"/>
                          </a:solidFill>
                          <a:effectLst/>
                          <a:latin typeface="Consolas" panose="020B0609020204030204" pitchFamily="49" charset="0"/>
                          <a:ea typeface="+mn-ea"/>
                          <a:cs typeface="+mn-cs"/>
                        </a:rPr>
                        <a:t>= []</a:t>
                      </a:r>
                    </a:p>
                    <a:p>
                      <a:pPr>
                        <a:lnSpc>
                          <a:spcPct val="130000"/>
                        </a:lnSpc>
                      </a:pPr>
                      <a:r>
                        <a:rPr lang="en-US" sz="1800" b="0" kern="1200" dirty="0">
                          <a:solidFill>
                            <a:schemeClr val="dk1"/>
                          </a:solidFill>
                          <a:effectLst/>
                          <a:latin typeface="Consolas" panose="020B0609020204030204" pitchFamily="49" charset="0"/>
                          <a:ea typeface="+mn-ea"/>
                          <a:cs typeface="+mn-cs"/>
                        </a:rPr>
                        <a:t>25. </a:t>
                      </a:r>
                      <a:r>
                        <a:rPr lang="en-US" sz="1800" b="0" kern="1200" dirty="0">
                          <a:solidFill>
                            <a:schemeClr val="accent6">
                              <a:lumMod val="75000"/>
                            </a:schemeClr>
                          </a:solidFill>
                          <a:effectLst/>
                          <a:latin typeface="Consolas" panose="020B0609020204030204" pitchFamily="49" charset="0"/>
                          <a:ea typeface="+mn-ea"/>
                          <a:cs typeface="+mn-cs"/>
                        </a:rPr>
                        <a:t># Perform a transfer of 10% of individuals from the current population to the next generation</a:t>
                      </a:r>
                    </a:p>
                    <a:p>
                      <a:pPr>
                        <a:lnSpc>
                          <a:spcPct val="130000"/>
                        </a:lnSpc>
                      </a:pPr>
                      <a:r>
                        <a:rPr lang="en-US" sz="1800" b="0" kern="1200" dirty="0">
                          <a:solidFill>
                            <a:schemeClr val="dk1"/>
                          </a:solidFill>
                          <a:effectLst/>
                          <a:latin typeface="Consolas" panose="020B0609020204030204" pitchFamily="49" charset="0"/>
                          <a:ea typeface="+mn-ea"/>
                          <a:cs typeface="+mn-cs"/>
                        </a:rPr>
                        <a:t>26. </a:t>
                      </a:r>
                      <a:r>
                        <a:rPr lang="en-US" sz="1800" b="0" kern="1200" dirty="0">
                          <a:solidFill>
                            <a:srgbClr val="7030A0"/>
                          </a:solidFill>
                          <a:effectLst/>
                          <a:latin typeface="Consolas" panose="020B0609020204030204" pitchFamily="49" charset="0"/>
                          <a:ea typeface="+mn-ea"/>
                          <a:cs typeface="+mn-cs"/>
                        </a:rPr>
                        <a:t>Size</a:t>
                      </a:r>
                      <a:r>
                        <a:rPr lang="en-US" sz="1800" b="0" kern="1200" dirty="0">
                          <a:solidFill>
                            <a:schemeClr val="dk1"/>
                          </a:solidFill>
                          <a:effectLst/>
                          <a:latin typeface="Consolas" panose="020B0609020204030204" pitchFamily="49" charset="0"/>
                          <a:ea typeface="+mn-ea"/>
                          <a:cs typeface="+mn-cs"/>
                        </a:rPr>
                        <a:t> = </a:t>
                      </a:r>
                      <a:r>
                        <a:rPr lang="en-US" sz="1800" b="0" kern="1200" dirty="0">
                          <a:solidFill>
                            <a:schemeClr val="accent5">
                              <a:lumMod val="75000"/>
                            </a:schemeClr>
                          </a:solidFill>
                          <a:effectLst/>
                          <a:latin typeface="Consolas" panose="020B0609020204030204" pitchFamily="49" charset="0"/>
                          <a:ea typeface="+mn-ea"/>
                          <a:cs typeface="+mn-cs"/>
                        </a:rPr>
                        <a:t>int</a:t>
                      </a:r>
                      <a:r>
                        <a:rPr lang="en-US" sz="1800" b="0" kern="1200" dirty="0">
                          <a:solidFill>
                            <a:schemeClr val="dk1"/>
                          </a:solidFill>
                          <a:effectLst/>
                          <a:latin typeface="Consolas" panose="020B0609020204030204" pitchFamily="49" charset="0"/>
                          <a:ea typeface="+mn-ea"/>
                          <a:cs typeface="+mn-cs"/>
                        </a:rPr>
                        <a:t>((</a:t>
                      </a:r>
                      <a:r>
                        <a:rPr lang="en-US" sz="1800" b="0" kern="1200" dirty="0">
                          <a:solidFill>
                            <a:schemeClr val="accent2">
                              <a:lumMod val="75000"/>
                            </a:schemeClr>
                          </a:solidFill>
                          <a:effectLst/>
                          <a:latin typeface="Consolas" panose="020B0609020204030204" pitchFamily="49" charset="0"/>
                          <a:ea typeface="+mn-ea"/>
                          <a:cs typeface="+mn-cs"/>
                        </a:rPr>
                        <a:t>10</a:t>
                      </a:r>
                      <a:r>
                        <a:rPr lang="en-US" sz="1800" b="0" kern="1200" dirty="0">
                          <a:solidFill>
                            <a:schemeClr val="dk1"/>
                          </a:solidFill>
                          <a:effectLst/>
                          <a:latin typeface="Consolas" panose="020B0609020204030204" pitchFamily="49" charset="0"/>
                          <a:ea typeface="+mn-ea"/>
                          <a:cs typeface="+mn-cs"/>
                        </a:rPr>
                        <a:t> * </a:t>
                      </a:r>
                      <a:r>
                        <a:rPr lang="en-US" sz="1800" b="0" kern="1200" dirty="0" err="1">
                          <a:solidFill>
                            <a:srgbClr val="7030A0"/>
                          </a:solidFill>
                          <a:effectLst/>
                          <a:latin typeface="Consolas" panose="020B0609020204030204" pitchFamily="49" charset="0"/>
                          <a:ea typeface="+mn-ea"/>
                          <a:cs typeface="+mn-cs"/>
                        </a:rPr>
                        <a:t>Population_Size</a:t>
                      </a:r>
                      <a:r>
                        <a:rPr lang="en-US" sz="1800" b="0" kern="1200" dirty="0">
                          <a:solidFill>
                            <a:schemeClr val="dk1"/>
                          </a:solidFill>
                          <a:effectLst/>
                          <a:latin typeface="Consolas" panose="020B0609020204030204" pitchFamily="49" charset="0"/>
                          <a:ea typeface="+mn-ea"/>
                          <a:cs typeface="+mn-cs"/>
                        </a:rPr>
                        <a:t>) / 100)</a:t>
                      </a:r>
                    </a:p>
                    <a:p>
                      <a:pPr>
                        <a:lnSpc>
                          <a:spcPct val="130000"/>
                        </a:lnSpc>
                      </a:pPr>
                      <a:r>
                        <a:rPr lang="en-US" sz="1800" b="0" kern="1200" dirty="0">
                          <a:solidFill>
                            <a:schemeClr val="dk1"/>
                          </a:solidFill>
                          <a:effectLst/>
                          <a:latin typeface="Consolas" panose="020B0609020204030204" pitchFamily="49" charset="0"/>
                          <a:ea typeface="+mn-ea"/>
                          <a:cs typeface="+mn-cs"/>
                        </a:rPr>
                        <a:t>27. </a:t>
                      </a:r>
                      <a:r>
                        <a:rPr lang="en-US" sz="1800" b="0" kern="1200" dirty="0">
                          <a:solidFill>
                            <a:schemeClr val="accent6">
                              <a:lumMod val="75000"/>
                            </a:schemeClr>
                          </a:solidFill>
                          <a:effectLst/>
                          <a:latin typeface="Consolas" panose="020B0609020204030204" pitchFamily="49" charset="0"/>
                          <a:ea typeface="+mn-ea"/>
                          <a:cs typeface="+mn-cs"/>
                        </a:rPr>
                        <a:t># Add 10% of the old population's strings to the new population using the extend() function</a:t>
                      </a:r>
                    </a:p>
                    <a:p>
                      <a:pPr>
                        <a:lnSpc>
                          <a:spcPct val="130000"/>
                        </a:lnSpc>
                      </a:pPr>
                      <a:r>
                        <a:rPr lang="en-US" sz="1800" b="0" kern="1200" dirty="0">
                          <a:solidFill>
                            <a:schemeClr val="dk1"/>
                          </a:solidFill>
                          <a:effectLst/>
                          <a:latin typeface="Consolas" panose="020B0609020204030204" pitchFamily="49" charset="0"/>
                          <a:ea typeface="+mn-ea"/>
                          <a:cs typeface="+mn-cs"/>
                        </a:rPr>
                        <a:t>28. </a:t>
                      </a:r>
                      <a:r>
                        <a:rPr lang="en-US" sz="1800" b="0" kern="1200" dirty="0" err="1">
                          <a:solidFill>
                            <a:srgbClr val="7030A0"/>
                          </a:solidFill>
                          <a:effectLst/>
                          <a:latin typeface="Consolas" panose="020B0609020204030204" pitchFamily="49" charset="0"/>
                          <a:ea typeface="+mn-ea"/>
                          <a:cs typeface="+mn-cs"/>
                        </a:rPr>
                        <a:t>New_Generation</a:t>
                      </a:r>
                      <a:r>
                        <a:rPr lang="en-US" sz="1800" b="0" kern="1200" dirty="0" err="1">
                          <a:solidFill>
                            <a:schemeClr val="dk1"/>
                          </a:solidFill>
                          <a:effectLst/>
                          <a:latin typeface="Consolas" panose="020B0609020204030204" pitchFamily="49" charset="0"/>
                          <a:ea typeface="+mn-ea"/>
                          <a:cs typeface="+mn-cs"/>
                        </a:rPr>
                        <a:t>.extend</a:t>
                      </a:r>
                      <a:r>
                        <a:rPr lang="en-US" sz="1800" b="0" kern="1200" dirty="0">
                          <a:solidFill>
                            <a:schemeClr val="dk1"/>
                          </a:solidFill>
                          <a:effectLst/>
                          <a:latin typeface="Consolas" panose="020B0609020204030204" pitchFamily="49" charset="0"/>
                          <a:ea typeface="+mn-ea"/>
                          <a:cs typeface="+mn-cs"/>
                        </a:rPr>
                        <a:t>(</a:t>
                      </a:r>
                      <a:r>
                        <a:rPr lang="en-US" sz="1800" b="0" kern="1200" dirty="0">
                          <a:solidFill>
                            <a:srgbClr val="7030A0"/>
                          </a:solidFill>
                          <a:effectLst/>
                          <a:latin typeface="Consolas" panose="020B0609020204030204" pitchFamily="49" charset="0"/>
                          <a:ea typeface="+mn-ea"/>
                          <a:cs typeface="+mn-cs"/>
                        </a:rPr>
                        <a:t>Population</a:t>
                      </a:r>
                      <a:r>
                        <a:rPr lang="en-US" sz="1800" b="0" kern="1200" dirty="0">
                          <a:solidFill>
                            <a:schemeClr val="dk1"/>
                          </a:solidFill>
                          <a:effectLst/>
                          <a:latin typeface="Consolas" panose="020B0609020204030204" pitchFamily="49" charset="0"/>
                          <a:ea typeface="+mn-ea"/>
                          <a:cs typeface="+mn-cs"/>
                        </a:rPr>
                        <a:t>[:</a:t>
                      </a:r>
                      <a:r>
                        <a:rPr lang="en-US" sz="1800" b="0" kern="1200" dirty="0">
                          <a:solidFill>
                            <a:srgbClr val="7030A0"/>
                          </a:solidFill>
                          <a:effectLst/>
                          <a:latin typeface="Consolas" panose="020B0609020204030204" pitchFamily="49" charset="0"/>
                          <a:ea typeface="+mn-ea"/>
                          <a:cs typeface="+mn-cs"/>
                        </a:rPr>
                        <a:t>Size</a:t>
                      </a:r>
                      <a:r>
                        <a:rPr lang="en-US" sz="1800" b="0" kern="1200" dirty="0">
                          <a:solidFill>
                            <a:schemeClr val="dk1"/>
                          </a:solidFill>
                          <a:effectLst/>
                          <a:latin typeface="Consolas" panose="020B0609020204030204" pitchFamily="49" charset="0"/>
                          <a:ea typeface="+mn-ea"/>
                          <a:cs typeface="+mn-cs"/>
                        </a:rPr>
                        <a:t>])</a:t>
                      </a:r>
                    </a:p>
                  </a:txBody>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p:cNvSpPr txBox="1"/>
          <p:nvPr/>
        </p:nvSpPr>
        <p:spPr>
          <a:xfrm>
            <a:off x="514984" y="953278"/>
            <a:ext cx="7222910" cy="527892"/>
          </a:xfrm>
          <a:prstGeom prst="rect">
            <a:avLst/>
          </a:prstGeom>
          <a:noFill/>
        </p:spPr>
        <p:txBody>
          <a:bodyPr wrap="square" rtlCol="0">
            <a:noAutofit/>
          </a:bodyPr>
          <a:lstStyle/>
          <a:p>
            <a:pPr marL="457200" indent="-457200">
              <a:buFont typeface="+mj-lt"/>
              <a:buAutoNum type="arabicPeriod" startAt="8"/>
            </a:pPr>
            <a:r>
              <a:rPr lang="en-US" sz="2400" b="1" dirty="0" err="1">
                <a:latin typeface="Times New Roman" panose="02020603050405020304" charset="0"/>
                <a:cs typeface="Times New Roman" panose="02020603050405020304" charset="0"/>
              </a:rPr>
              <a:t>Ứng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dụng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phương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pháp</a:t>
            </a:r>
            <a:r>
              <a:rPr lang="en-US" sz="2400" b="1" dirty="0">
                <a:latin typeface="Times New Roman" panose="02020603050405020304" charset="0"/>
                <a:cs typeface="Times New Roman" panose="02020603050405020304" charset="0"/>
              </a:rPr>
              <a:t> </a:t>
            </a:r>
            <a:r>
              <a:rPr lang="vi-VN" sz="2400" b="1" dirty="0">
                <a:latin typeface="Times New Roman" panose="02020603050405020304" charset="0"/>
                <a:cs typeface="Times New Roman" panose="02020603050405020304" charset="0"/>
              </a:rPr>
              <a:t>Uniform Crossover</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p:cNvGraphicFramePr>
            <a:graphicFrameLocks noGrp="1"/>
          </p:cNvGraphicFramePr>
          <p:nvPr/>
        </p:nvGraphicFramePr>
        <p:xfrm>
          <a:off x="795337" y="1399000"/>
          <a:ext cx="8128000" cy="5212080"/>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20000"/>
                    </a:ext>
                  </a:extLst>
                </a:gridCol>
              </a:tblGrid>
              <a:tr h="370840">
                <a:tc>
                  <a:txBody>
                    <a:bodyPr/>
                    <a:lstStyle/>
                    <a:p>
                      <a:r>
                        <a:rPr lang="en-US" sz="1600" b="0" kern="1200" dirty="0">
                          <a:solidFill>
                            <a:schemeClr val="dk1"/>
                          </a:solidFill>
                          <a:effectLst/>
                          <a:latin typeface="Consolas" panose="020B0609020204030204" pitchFamily="49" charset="0"/>
                          <a:ea typeface="+mn-ea"/>
                          <a:cs typeface="+mn-cs"/>
                        </a:rPr>
                        <a:t>32. </a:t>
                      </a:r>
                      <a:r>
                        <a:rPr lang="en-US" sz="1600" b="0" kern="1200" dirty="0">
                          <a:solidFill>
                            <a:schemeClr val="accent6">
                              <a:lumMod val="75000"/>
                            </a:schemeClr>
                          </a:solidFill>
                          <a:effectLst/>
                          <a:latin typeface="Consolas" panose="020B0609020204030204" pitchFamily="49" charset="0"/>
                          <a:ea typeface="+mn-ea"/>
                          <a:cs typeface="+mn-cs"/>
                        </a:rPr>
                        <a:t># Create a new chromosome by the 'Crossover' function</a:t>
                      </a:r>
                    </a:p>
                    <a:p>
                      <a:r>
                        <a:rPr lang="en-US" sz="1600" b="0" kern="1200" dirty="0">
                          <a:solidFill>
                            <a:schemeClr val="dk1"/>
                          </a:solidFill>
                          <a:effectLst/>
                          <a:latin typeface="Consolas" panose="020B0609020204030204" pitchFamily="49" charset="0"/>
                          <a:ea typeface="+mn-ea"/>
                          <a:cs typeface="+mn-cs"/>
                        </a:rPr>
                        <a:t>33. </a:t>
                      </a:r>
                      <a:r>
                        <a:rPr lang="en-US" sz="1600" b="0" kern="1200" dirty="0">
                          <a:solidFill>
                            <a:schemeClr val="accent5">
                              <a:lumMod val="75000"/>
                            </a:schemeClr>
                          </a:solidFill>
                          <a:effectLst/>
                          <a:latin typeface="Consolas" panose="020B0609020204030204" pitchFamily="49" charset="0"/>
                          <a:ea typeface="+mn-ea"/>
                          <a:cs typeface="+mn-cs"/>
                        </a:rPr>
                        <a:t>def</a:t>
                      </a:r>
                      <a:r>
                        <a:rPr lang="en-US" sz="1600" b="0" kern="1200" dirty="0">
                          <a:solidFill>
                            <a:schemeClr val="dk1"/>
                          </a:solidFill>
                          <a:effectLst/>
                          <a:latin typeface="Consolas" panose="020B0609020204030204" pitchFamily="49" charset="0"/>
                          <a:ea typeface="+mn-ea"/>
                          <a:cs typeface="+mn-cs"/>
                        </a:rPr>
                        <a:t> Crossover(</a:t>
                      </a:r>
                      <a:r>
                        <a:rPr lang="en-US" sz="1600" b="0" kern="1200" dirty="0">
                          <a:solidFill>
                            <a:schemeClr val="accent5">
                              <a:lumMod val="75000"/>
                            </a:schemeClr>
                          </a:solidFill>
                          <a:effectLst/>
                          <a:latin typeface="Consolas" panose="020B0609020204030204" pitchFamily="49" charset="0"/>
                          <a:ea typeface="+mn-ea"/>
                          <a:cs typeface="+mn-cs"/>
                        </a:rPr>
                        <a:t>self</a:t>
                      </a:r>
                      <a:r>
                        <a:rPr lang="en-US" sz="1600" b="0" kern="1200" dirty="0">
                          <a:solidFill>
                            <a:schemeClr val="dk1"/>
                          </a:solidFill>
                          <a:effectLst/>
                          <a:latin typeface="Consolas" panose="020B0609020204030204" pitchFamily="49" charset="0"/>
                          <a:ea typeface="+mn-ea"/>
                          <a:cs typeface="+mn-cs"/>
                        </a:rPr>
                        <a:t>, Parents):</a:t>
                      </a:r>
                    </a:p>
                    <a:p>
                      <a:r>
                        <a:rPr lang="en-US" sz="1600" b="0" kern="1200" dirty="0">
                          <a:solidFill>
                            <a:schemeClr val="dk1"/>
                          </a:solidFill>
                          <a:effectLst/>
                          <a:latin typeface="Consolas" panose="020B0609020204030204" pitchFamily="49" charset="0"/>
                          <a:ea typeface="+mn-ea"/>
                          <a:cs typeface="+mn-cs"/>
                        </a:rPr>
                        <a:t>34.     </a:t>
                      </a:r>
                      <a:r>
                        <a:rPr lang="en-US" sz="1600" b="0" kern="1200" dirty="0">
                          <a:solidFill>
                            <a:schemeClr val="accent6">
                              <a:lumMod val="75000"/>
                            </a:schemeClr>
                          </a:solidFill>
                          <a:effectLst/>
                          <a:latin typeface="Consolas" panose="020B0609020204030204" pitchFamily="49" charset="0"/>
                          <a:ea typeface="+mn-ea"/>
                          <a:cs typeface="+mn-cs"/>
                        </a:rPr>
                        <a:t># Create an array containing the child chromosomes</a:t>
                      </a:r>
                    </a:p>
                    <a:p>
                      <a:r>
                        <a:rPr lang="en-US" sz="1600" b="0" kern="1200" dirty="0">
                          <a:solidFill>
                            <a:schemeClr val="dk1"/>
                          </a:solidFill>
                          <a:effectLst/>
                          <a:latin typeface="Consolas" panose="020B0609020204030204" pitchFamily="49" charset="0"/>
                          <a:ea typeface="+mn-ea"/>
                          <a:cs typeface="+mn-cs"/>
                        </a:rPr>
                        <a:t>35.     </a:t>
                      </a:r>
                      <a:r>
                        <a:rPr lang="en-US" sz="1600" b="0" kern="1200" dirty="0" err="1">
                          <a:solidFill>
                            <a:srgbClr val="7030A0"/>
                          </a:solidFill>
                          <a:effectLst/>
                          <a:latin typeface="Consolas" panose="020B0609020204030204" pitchFamily="49" charset="0"/>
                          <a:ea typeface="+mn-ea"/>
                          <a:cs typeface="+mn-cs"/>
                        </a:rPr>
                        <a:t>Child_Chromosome</a:t>
                      </a:r>
                      <a:r>
                        <a:rPr lang="en-US" sz="1600" b="0" kern="1200" dirty="0">
                          <a:solidFill>
                            <a:srgbClr val="7030A0"/>
                          </a:solidFill>
                          <a:effectLst/>
                          <a:latin typeface="Consolas" panose="020B0609020204030204" pitchFamily="49" charset="0"/>
                          <a:ea typeface="+mn-ea"/>
                          <a:cs typeface="+mn-cs"/>
                        </a:rPr>
                        <a:t> </a:t>
                      </a:r>
                      <a:r>
                        <a:rPr lang="en-US" sz="1600" b="0" kern="1200" dirty="0">
                          <a:solidFill>
                            <a:schemeClr val="dk1"/>
                          </a:solidFill>
                          <a:effectLst/>
                          <a:latin typeface="Consolas" panose="020B0609020204030204" pitchFamily="49" charset="0"/>
                          <a:ea typeface="+mn-ea"/>
                          <a:cs typeface="+mn-cs"/>
                        </a:rPr>
                        <a:t>= [] </a:t>
                      </a:r>
                    </a:p>
                    <a:p>
                      <a:r>
                        <a:rPr lang="en-US" sz="1600" b="0" kern="1200" dirty="0">
                          <a:solidFill>
                            <a:schemeClr val="dk1"/>
                          </a:solidFill>
                          <a:effectLst/>
                          <a:latin typeface="Consolas" panose="020B0609020204030204" pitchFamily="49" charset="0"/>
                          <a:ea typeface="+mn-ea"/>
                          <a:cs typeface="+mn-cs"/>
                        </a:rPr>
                        <a:t>36.     </a:t>
                      </a:r>
                      <a:r>
                        <a:rPr lang="en-US" sz="1600" b="0" kern="1200" dirty="0">
                          <a:solidFill>
                            <a:schemeClr val="accent5">
                              <a:lumMod val="75000"/>
                            </a:schemeClr>
                          </a:solidFill>
                          <a:effectLst/>
                          <a:latin typeface="Consolas" panose="020B0609020204030204" pitchFamily="49" charset="0"/>
                          <a:ea typeface="+mn-ea"/>
                          <a:cs typeface="+mn-cs"/>
                        </a:rPr>
                        <a:t>for</a:t>
                      </a:r>
                      <a:r>
                        <a:rPr lang="en-US" sz="1600" b="0" kern="1200" dirty="0">
                          <a:solidFill>
                            <a:schemeClr val="dk1"/>
                          </a:solidFill>
                          <a:effectLst/>
                          <a:latin typeface="Consolas" panose="020B0609020204030204" pitchFamily="49" charset="0"/>
                          <a:ea typeface="+mn-ea"/>
                          <a:cs typeface="+mn-cs"/>
                        </a:rPr>
                        <a:t> </a:t>
                      </a:r>
                      <a:r>
                        <a:rPr lang="en-US" sz="1600" b="0" kern="1200" dirty="0">
                          <a:solidFill>
                            <a:srgbClr val="7030A0"/>
                          </a:solidFill>
                          <a:effectLst/>
                          <a:latin typeface="Consolas" panose="020B0609020204030204" pitchFamily="49" charset="0"/>
                          <a:ea typeface="+mn-ea"/>
                          <a:cs typeface="+mn-cs"/>
                        </a:rPr>
                        <a:t>Parent_1</a:t>
                      </a:r>
                      <a:r>
                        <a:rPr lang="en-US" sz="1600" b="0" kern="1200" dirty="0">
                          <a:solidFill>
                            <a:schemeClr val="dk1"/>
                          </a:solidFill>
                          <a:effectLst/>
                          <a:latin typeface="Consolas" panose="020B0609020204030204" pitchFamily="49" charset="0"/>
                          <a:ea typeface="+mn-ea"/>
                          <a:cs typeface="+mn-cs"/>
                        </a:rPr>
                        <a:t>, </a:t>
                      </a:r>
                      <a:r>
                        <a:rPr lang="en-US" sz="1600" b="0" kern="1200" dirty="0">
                          <a:solidFill>
                            <a:srgbClr val="7030A0"/>
                          </a:solidFill>
                          <a:effectLst/>
                          <a:latin typeface="Consolas" panose="020B0609020204030204" pitchFamily="49" charset="0"/>
                          <a:ea typeface="+mn-ea"/>
                          <a:cs typeface="+mn-cs"/>
                        </a:rPr>
                        <a:t>Parent_2</a:t>
                      </a:r>
                      <a:r>
                        <a:rPr lang="en-US" sz="1600" b="0" kern="1200" dirty="0">
                          <a:solidFill>
                            <a:schemeClr val="dk1"/>
                          </a:solidFill>
                          <a:effectLst/>
                          <a:latin typeface="Consolas" panose="020B0609020204030204" pitchFamily="49" charset="0"/>
                          <a:ea typeface="+mn-ea"/>
                          <a:cs typeface="+mn-cs"/>
                        </a:rPr>
                        <a:t> </a:t>
                      </a:r>
                      <a:r>
                        <a:rPr lang="en-US" sz="1600" b="0" kern="1200" dirty="0">
                          <a:solidFill>
                            <a:schemeClr val="accent5">
                              <a:lumMod val="75000"/>
                            </a:schemeClr>
                          </a:solidFill>
                          <a:effectLst/>
                          <a:latin typeface="Consolas" panose="020B0609020204030204" pitchFamily="49" charset="0"/>
                          <a:ea typeface="+mn-ea"/>
                          <a:cs typeface="+mn-cs"/>
                        </a:rPr>
                        <a:t>in</a:t>
                      </a:r>
                      <a:r>
                        <a:rPr lang="en-US" sz="1600" b="0" kern="1200" dirty="0">
                          <a:solidFill>
                            <a:schemeClr val="dk1"/>
                          </a:solidFill>
                          <a:effectLst/>
                          <a:latin typeface="Consolas" panose="020B0609020204030204" pitchFamily="49" charset="0"/>
                          <a:ea typeface="+mn-ea"/>
                          <a:cs typeface="+mn-cs"/>
                        </a:rPr>
                        <a:t> zip(</a:t>
                      </a:r>
                      <a:r>
                        <a:rPr lang="en-US" sz="1600" b="0" kern="1200" dirty="0" err="1">
                          <a:solidFill>
                            <a:schemeClr val="accent5">
                              <a:lumMod val="75000"/>
                            </a:schemeClr>
                          </a:solidFill>
                          <a:effectLst/>
                          <a:latin typeface="Consolas" panose="020B0609020204030204" pitchFamily="49" charset="0"/>
                          <a:ea typeface="+mn-ea"/>
                          <a:cs typeface="+mn-cs"/>
                        </a:rPr>
                        <a:t>self</a:t>
                      </a:r>
                      <a:r>
                        <a:rPr lang="en-US" sz="1600" b="0" kern="1200" dirty="0" err="1">
                          <a:solidFill>
                            <a:schemeClr val="dk1"/>
                          </a:solidFill>
                          <a:effectLst/>
                          <a:latin typeface="Consolas" panose="020B0609020204030204" pitchFamily="49" charset="0"/>
                          <a:ea typeface="+mn-ea"/>
                          <a:cs typeface="+mn-cs"/>
                        </a:rPr>
                        <a:t>.chromosome</a:t>
                      </a:r>
                      <a:r>
                        <a:rPr lang="en-US" sz="1600" b="0" kern="1200" dirty="0">
                          <a:solidFill>
                            <a:schemeClr val="dk1"/>
                          </a:solidFill>
                          <a:effectLst/>
                          <a:latin typeface="Consolas" panose="020B0609020204030204" pitchFamily="49" charset="0"/>
                          <a:ea typeface="+mn-ea"/>
                          <a:cs typeface="+mn-cs"/>
                        </a:rPr>
                        <a:t>, </a:t>
                      </a:r>
                      <a:r>
                        <a:rPr lang="en-US" sz="1600" b="0" kern="1200" dirty="0" err="1">
                          <a:solidFill>
                            <a:srgbClr val="7030A0"/>
                          </a:solidFill>
                          <a:effectLst/>
                          <a:latin typeface="Consolas" panose="020B0609020204030204" pitchFamily="49" charset="0"/>
                          <a:ea typeface="+mn-ea"/>
                          <a:cs typeface="+mn-cs"/>
                        </a:rPr>
                        <a:t>Parents</a:t>
                      </a:r>
                      <a:r>
                        <a:rPr lang="en-US" sz="1600" b="0" kern="1200" dirty="0" err="1">
                          <a:solidFill>
                            <a:schemeClr val="dk1"/>
                          </a:solidFill>
                          <a:effectLst/>
                          <a:latin typeface="Consolas" panose="020B0609020204030204" pitchFamily="49" charset="0"/>
                          <a:ea typeface="+mn-ea"/>
                          <a:cs typeface="+mn-cs"/>
                        </a:rPr>
                        <a:t>.chromosome</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37.         </a:t>
                      </a:r>
                      <a:r>
                        <a:rPr lang="en-US" sz="1600" b="0" kern="1200" dirty="0">
                          <a:solidFill>
                            <a:schemeClr val="accent6">
                              <a:lumMod val="75000"/>
                            </a:schemeClr>
                          </a:solidFill>
                          <a:effectLst/>
                          <a:latin typeface="Consolas" panose="020B0609020204030204" pitchFamily="49" charset="0"/>
                          <a:ea typeface="+mn-ea"/>
                          <a:cs typeface="+mn-cs"/>
                        </a:rPr>
                        <a:t># Generate random probabilities</a:t>
                      </a:r>
                    </a:p>
                    <a:p>
                      <a:r>
                        <a:rPr lang="en-US" sz="1600" b="0" kern="1200" dirty="0">
                          <a:solidFill>
                            <a:schemeClr val="dk1"/>
                          </a:solidFill>
                          <a:effectLst/>
                          <a:latin typeface="Consolas" panose="020B0609020204030204" pitchFamily="49" charset="0"/>
                          <a:ea typeface="+mn-ea"/>
                          <a:cs typeface="+mn-cs"/>
                        </a:rPr>
                        <a:t>38.         Probability = </a:t>
                      </a:r>
                      <a:r>
                        <a:rPr lang="en-US" sz="1600" b="0" kern="1200" dirty="0" err="1">
                          <a:solidFill>
                            <a:schemeClr val="dk1"/>
                          </a:solidFill>
                          <a:effectLst/>
                          <a:latin typeface="Consolas" panose="020B0609020204030204" pitchFamily="49" charset="0"/>
                          <a:ea typeface="+mn-ea"/>
                          <a:cs typeface="+mn-cs"/>
                        </a:rPr>
                        <a:t>random.random</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39.         </a:t>
                      </a:r>
                      <a:r>
                        <a:rPr lang="en-US" sz="1600" b="0" kern="1200" dirty="0">
                          <a:solidFill>
                            <a:schemeClr val="accent6">
                              <a:lumMod val="75000"/>
                            </a:schemeClr>
                          </a:solidFill>
                          <a:effectLst/>
                          <a:latin typeface="Consolas" panose="020B0609020204030204" pitchFamily="49" charset="0"/>
                          <a:ea typeface="+mn-ea"/>
                          <a:cs typeface="+mn-cs"/>
                        </a:rPr>
                        <a:t># If probability is less than 0.45, insert Parent_1's gene</a:t>
                      </a:r>
                    </a:p>
                    <a:p>
                      <a:r>
                        <a:rPr lang="en-US" sz="1600" b="0" kern="1200" dirty="0">
                          <a:solidFill>
                            <a:schemeClr val="dk1"/>
                          </a:solidFill>
                          <a:effectLst/>
                          <a:latin typeface="Consolas" panose="020B0609020204030204" pitchFamily="49" charset="0"/>
                          <a:ea typeface="+mn-ea"/>
                          <a:cs typeface="+mn-cs"/>
                        </a:rPr>
                        <a:t>40.         </a:t>
                      </a:r>
                      <a:r>
                        <a:rPr lang="en-US" sz="1600" b="0" kern="1200" dirty="0">
                          <a:solidFill>
                            <a:schemeClr val="accent5">
                              <a:lumMod val="75000"/>
                            </a:schemeClr>
                          </a:solidFill>
                          <a:effectLst/>
                          <a:latin typeface="Consolas" panose="020B0609020204030204" pitchFamily="49" charset="0"/>
                          <a:ea typeface="+mn-ea"/>
                          <a:cs typeface="+mn-cs"/>
                        </a:rPr>
                        <a:t>if</a:t>
                      </a:r>
                      <a:r>
                        <a:rPr lang="en-US" sz="1600" b="0" kern="1200" dirty="0">
                          <a:solidFill>
                            <a:schemeClr val="dk1"/>
                          </a:solidFill>
                          <a:effectLst/>
                          <a:latin typeface="Consolas" panose="020B0609020204030204" pitchFamily="49" charset="0"/>
                          <a:ea typeface="+mn-ea"/>
                          <a:cs typeface="+mn-cs"/>
                        </a:rPr>
                        <a:t> </a:t>
                      </a:r>
                      <a:r>
                        <a:rPr lang="en-US" sz="1600" b="0" kern="1200" dirty="0">
                          <a:solidFill>
                            <a:srgbClr val="7030A0"/>
                          </a:solidFill>
                          <a:effectLst/>
                          <a:latin typeface="Consolas" panose="020B0609020204030204" pitchFamily="49" charset="0"/>
                          <a:ea typeface="+mn-ea"/>
                          <a:cs typeface="+mn-cs"/>
                        </a:rPr>
                        <a:t>Probability</a:t>
                      </a:r>
                      <a:r>
                        <a:rPr lang="en-US" sz="1600" b="0" kern="1200" dirty="0">
                          <a:solidFill>
                            <a:schemeClr val="dk1"/>
                          </a:solidFill>
                          <a:effectLst/>
                          <a:latin typeface="Consolas" panose="020B0609020204030204" pitchFamily="49" charset="0"/>
                          <a:ea typeface="+mn-ea"/>
                          <a:cs typeface="+mn-cs"/>
                        </a:rPr>
                        <a:t> &lt; </a:t>
                      </a:r>
                      <a:r>
                        <a:rPr lang="en-US" sz="1600" b="0" kern="1200" dirty="0">
                          <a:solidFill>
                            <a:schemeClr val="accent2">
                              <a:lumMod val="75000"/>
                            </a:schemeClr>
                          </a:solidFill>
                          <a:effectLst/>
                          <a:latin typeface="Consolas" panose="020B0609020204030204" pitchFamily="49" charset="0"/>
                          <a:ea typeface="+mn-ea"/>
                          <a:cs typeface="+mn-cs"/>
                        </a:rPr>
                        <a:t>0.45</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41.              </a:t>
                      </a:r>
                      <a:r>
                        <a:rPr lang="en-US" sz="1600" b="0" kern="1200" dirty="0" err="1">
                          <a:solidFill>
                            <a:schemeClr val="dk1"/>
                          </a:solidFill>
                          <a:effectLst/>
                          <a:latin typeface="Consolas" panose="020B0609020204030204" pitchFamily="49" charset="0"/>
                          <a:ea typeface="+mn-ea"/>
                          <a:cs typeface="+mn-cs"/>
                        </a:rPr>
                        <a:t>Child_Chromosome.append</a:t>
                      </a:r>
                      <a:r>
                        <a:rPr lang="en-US" sz="1600" b="0" kern="1200" dirty="0">
                          <a:solidFill>
                            <a:schemeClr val="dk1"/>
                          </a:solidFill>
                          <a:effectLst/>
                          <a:latin typeface="Consolas" panose="020B0609020204030204" pitchFamily="49" charset="0"/>
                          <a:ea typeface="+mn-ea"/>
                          <a:cs typeface="+mn-cs"/>
                        </a:rPr>
                        <a:t>(Parent_1)</a:t>
                      </a:r>
                    </a:p>
                    <a:p>
                      <a:r>
                        <a:rPr lang="en-US" sz="1600" b="0" kern="1200" dirty="0">
                          <a:solidFill>
                            <a:schemeClr val="dk1"/>
                          </a:solidFill>
                          <a:effectLst/>
                          <a:latin typeface="Consolas" panose="020B0609020204030204" pitchFamily="49" charset="0"/>
                          <a:ea typeface="+mn-ea"/>
                          <a:cs typeface="+mn-cs"/>
                        </a:rPr>
                        <a:t>42.         </a:t>
                      </a:r>
                      <a:r>
                        <a:rPr lang="en-US" sz="1600" b="0" kern="1200" dirty="0">
                          <a:solidFill>
                            <a:schemeClr val="accent6">
                              <a:lumMod val="75000"/>
                            </a:schemeClr>
                          </a:solidFill>
                          <a:effectLst/>
                          <a:latin typeface="Consolas" panose="020B0609020204030204" pitchFamily="49" charset="0"/>
                          <a:ea typeface="+mn-ea"/>
                          <a:cs typeface="+mn-cs"/>
                        </a:rPr>
                        <a:t># If the probability is between 0.45 - 0.90, insert Parent_2's gene</a:t>
                      </a:r>
                    </a:p>
                    <a:p>
                      <a:r>
                        <a:rPr lang="en-US" sz="1600" b="0" kern="1200" dirty="0">
                          <a:solidFill>
                            <a:schemeClr val="dk1"/>
                          </a:solidFill>
                          <a:effectLst/>
                          <a:latin typeface="Consolas" panose="020B0609020204030204" pitchFamily="49" charset="0"/>
                          <a:ea typeface="+mn-ea"/>
                          <a:cs typeface="+mn-cs"/>
                        </a:rPr>
                        <a:t>43.         </a:t>
                      </a:r>
                      <a:r>
                        <a:rPr lang="en-US" sz="1600" b="0" kern="1200" dirty="0" err="1">
                          <a:solidFill>
                            <a:schemeClr val="accent5">
                              <a:lumMod val="75000"/>
                            </a:schemeClr>
                          </a:solidFill>
                          <a:effectLst/>
                          <a:latin typeface="Consolas" panose="020B0609020204030204" pitchFamily="49" charset="0"/>
                          <a:ea typeface="+mn-ea"/>
                          <a:cs typeface="+mn-cs"/>
                        </a:rPr>
                        <a:t>elif</a:t>
                      </a:r>
                      <a:r>
                        <a:rPr lang="en-US" sz="1600" b="0" kern="1200" dirty="0">
                          <a:solidFill>
                            <a:schemeClr val="dk1"/>
                          </a:solidFill>
                          <a:effectLst/>
                          <a:latin typeface="Consolas" panose="020B0609020204030204" pitchFamily="49" charset="0"/>
                          <a:ea typeface="+mn-ea"/>
                          <a:cs typeface="+mn-cs"/>
                        </a:rPr>
                        <a:t> </a:t>
                      </a:r>
                      <a:r>
                        <a:rPr lang="en-US" sz="1600" b="0" kern="1200" dirty="0">
                          <a:solidFill>
                            <a:srgbClr val="7030A0"/>
                          </a:solidFill>
                          <a:effectLst/>
                          <a:latin typeface="Consolas" panose="020B0609020204030204" pitchFamily="49" charset="0"/>
                          <a:ea typeface="+mn-ea"/>
                          <a:cs typeface="+mn-cs"/>
                        </a:rPr>
                        <a:t>Probability</a:t>
                      </a:r>
                      <a:r>
                        <a:rPr lang="en-US" sz="1600" b="0" kern="1200" dirty="0">
                          <a:solidFill>
                            <a:schemeClr val="dk1"/>
                          </a:solidFill>
                          <a:effectLst/>
                          <a:latin typeface="Consolas" panose="020B0609020204030204" pitchFamily="49" charset="0"/>
                          <a:ea typeface="+mn-ea"/>
                          <a:cs typeface="+mn-cs"/>
                        </a:rPr>
                        <a:t> &lt; </a:t>
                      </a:r>
                      <a:r>
                        <a:rPr lang="en-US" sz="1600" b="0" kern="1200" dirty="0">
                          <a:solidFill>
                            <a:schemeClr val="accent2">
                              <a:lumMod val="75000"/>
                            </a:schemeClr>
                          </a:solidFill>
                          <a:effectLst/>
                          <a:latin typeface="Consolas" panose="020B0609020204030204" pitchFamily="49" charset="0"/>
                          <a:ea typeface="+mn-ea"/>
                          <a:cs typeface="+mn-cs"/>
                        </a:rPr>
                        <a:t>0.90</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44.              </a:t>
                      </a:r>
                      <a:r>
                        <a:rPr lang="en-US" sz="1600" b="0" kern="1200" dirty="0" err="1">
                          <a:solidFill>
                            <a:srgbClr val="7030A0"/>
                          </a:solidFill>
                          <a:effectLst/>
                          <a:latin typeface="Consolas" panose="020B0609020204030204" pitchFamily="49" charset="0"/>
                          <a:ea typeface="+mn-ea"/>
                          <a:cs typeface="+mn-cs"/>
                        </a:rPr>
                        <a:t>Child_Chromosome</a:t>
                      </a:r>
                      <a:r>
                        <a:rPr lang="en-US" sz="1600" b="0" kern="1200" dirty="0" err="1">
                          <a:solidFill>
                            <a:schemeClr val="dk1"/>
                          </a:solidFill>
                          <a:effectLst/>
                          <a:latin typeface="Consolas" panose="020B0609020204030204" pitchFamily="49" charset="0"/>
                          <a:ea typeface="+mn-ea"/>
                          <a:cs typeface="+mn-cs"/>
                        </a:rPr>
                        <a:t>.append</a:t>
                      </a:r>
                      <a:r>
                        <a:rPr lang="en-US" sz="1600" b="0" kern="1200" dirty="0">
                          <a:solidFill>
                            <a:schemeClr val="dk1"/>
                          </a:solidFill>
                          <a:effectLst/>
                          <a:latin typeface="Consolas" panose="020B0609020204030204" pitchFamily="49" charset="0"/>
                          <a:ea typeface="+mn-ea"/>
                          <a:cs typeface="+mn-cs"/>
                        </a:rPr>
                        <a:t>(</a:t>
                      </a:r>
                      <a:r>
                        <a:rPr lang="en-US" sz="1600" b="0" kern="1200" dirty="0">
                          <a:solidFill>
                            <a:srgbClr val="7030A0"/>
                          </a:solidFill>
                          <a:effectLst/>
                          <a:latin typeface="Consolas" panose="020B0609020204030204" pitchFamily="49" charset="0"/>
                          <a:ea typeface="+mn-ea"/>
                          <a:cs typeface="+mn-cs"/>
                        </a:rPr>
                        <a:t>Parent_2</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45.         </a:t>
                      </a:r>
                      <a:r>
                        <a:rPr lang="en-US" sz="1600" b="0" kern="1200" dirty="0">
                          <a:solidFill>
                            <a:schemeClr val="accent6">
                              <a:lumMod val="75000"/>
                            </a:schemeClr>
                          </a:solidFill>
                          <a:effectLst/>
                          <a:latin typeface="Consolas" panose="020B0609020204030204" pitchFamily="49" charset="0"/>
                          <a:ea typeface="+mn-ea"/>
                          <a:cs typeface="+mn-cs"/>
                        </a:rPr>
                        <a:t># The remaining case is a genetic mutation using the "</a:t>
                      </a:r>
                      <a:r>
                        <a:rPr lang="en-US" sz="1600" b="0" kern="1200" dirty="0" err="1">
                          <a:solidFill>
                            <a:schemeClr val="accent6">
                              <a:lumMod val="75000"/>
                            </a:schemeClr>
                          </a:solidFill>
                          <a:effectLst/>
                          <a:latin typeface="Consolas" panose="020B0609020204030204" pitchFamily="49" charset="0"/>
                          <a:ea typeface="+mn-ea"/>
                          <a:cs typeface="+mn-cs"/>
                        </a:rPr>
                        <a:t>Gene_Mutation</a:t>
                      </a:r>
                      <a:r>
                        <a:rPr lang="en-US" sz="1600" b="0" kern="1200" dirty="0">
                          <a:solidFill>
                            <a:schemeClr val="accent6">
                              <a:lumMod val="75000"/>
                            </a:schemeClr>
                          </a:solidFill>
                          <a:effectLst/>
                          <a:latin typeface="Consolas" panose="020B0609020204030204" pitchFamily="49" charset="0"/>
                          <a:ea typeface="+mn-ea"/>
                          <a:cs typeface="+mn-cs"/>
                        </a:rPr>
                        <a:t>" function</a:t>
                      </a:r>
                    </a:p>
                    <a:p>
                      <a:r>
                        <a:rPr lang="en-US" sz="1600" b="0" kern="1200" dirty="0">
                          <a:solidFill>
                            <a:schemeClr val="dk1"/>
                          </a:solidFill>
                          <a:effectLst/>
                          <a:latin typeface="Consolas" panose="020B0609020204030204" pitchFamily="49" charset="0"/>
                          <a:ea typeface="+mn-ea"/>
                          <a:cs typeface="+mn-cs"/>
                        </a:rPr>
                        <a:t>46.         </a:t>
                      </a:r>
                      <a:r>
                        <a:rPr lang="en-US" sz="1600" b="0" kern="1200" dirty="0">
                          <a:solidFill>
                            <a:schemeClr val="accent5">
                              <a:lumMod val="75000"/>
                            </a:schemeClr>
                          </a:solidFill>
                          <a:effectLst/>
                          <a:latin typeface="Consolas" panose="020B0609020204030204" pitchFamily="49" charset="0"/>
                          <a:ea typeface="+mn-ea"/>
                          <a:cs typeface="+mn-cs"/>
                        </a:rPr>
                        <a:t>else</a:t>
                      </a:r>
                      <a:r>
                        <a:rPr lang="en-US" sz="1600" b="0" kern="1200" dirty="0">
                          <a:solidFill>
                            <a:schemeClr val="dk1"/>
                          </a:solidFill>
                          <a:effectLst/>
                          <a:latin typeface="Consolas" panose="020B0609020204030204" pitchFamily="49" charset="0"/>
                          <a:ea typeface="+mn-ea"/>
                          <a:cs typeface="+mn-cs"/>
                        </a:rPr>
                        <a:t>: </a:t>
                      </a:r>
                    </a:p>
                    <a:p>
                      <a:r>
                        <a:rPr lang="en-US" sz="1600" b="0" kern="1200" dirty="0">
                          <a:solidFill>
                            <a:schemeClr val="dk1"/>
                          </a:solidFill>
                          <a:effectLst/>
                          <a:latin typeface="Consolas" panose="020B0609020204030204" pitchFamily="49" charset="0"/>
                          <a:ea typeface="+mn-ea"/>
                          <a:cs typeface="+mn-cs"/>
                        </a:rPr>
                        <a:t>47.              </a:t>
                      </a:r>
                      <a:r>
                        <a:rPr lang="en-US" sz="1600" b="0" kern="1200" dirty="0" err="1">
                          <a:solidFill>
                            <a:srgbClr val="7030A0"/>
                          </a:solidFill>
                          <a:effectLst/>
                          <a:latin typeface="Consolas" panose="020B0609020204030204" pitchFamily="49" charset="0"/>
                          <a:ea typeface="+mn-ea"/>
                          <a:cs typeface="+mn-cs"/>
                        </a:rPr>
                        <a:t>Child_Chromosome</a:t>
                      </a:r>
                      <a:r>
                        <a:rPr lang="en-US" sz="1600" b="0" kern="1200" dirty="0" err="1">
                          <a:solidFill>
                            <a:schemeClr val="dk1"/>
                          </a:solidFill>
                          <a:effectLst/>
                          <a:latin typeface="Consolas" panose="020B0609020204030204" pitchFamily="49" charset="0"/>
                          <a:ea typeface="+mn-ea"/>
                          <a:cs typeface="+mn-cs"/>
                        </a:rPr>
                        <a:t>.append</a:t>
                      </a:r>
                      <a:r>
                        <a:rPr lang="en-US" sz="1600" b="0" kern="1200" dirty="0">
                          <a:solidFill>
                            <a:schemeClr val="dk1"/>
                          </a:solidFill>
                          <a:effectLst/>
                          <a:latin typeface="Consolas" panose="020B0609020204030204" pitchFamily="49" charset="0"/>
                          <a:ea typeface="+mn-ea"/>
                          <a:cs typeface="+mn-cs"/>
                        </a:rPr>
                        <a:t>(</a:t>
                      </a:r>
                      <a:r>
                        <a:rPr lang="en-US" sz="1600" b="0" kern="1200" dirty="0" err="1">
                          <a:solidFill>
                            <a:schemeClr val="accent5">
                              <a:lumMod val="75000"/>
                            </a:schemeClr>
                          </a:solidFill>
                          <a:effectLst/>
                          <a:latin typeface="Consolas" panose="020B0609020204030204" pitchFamily="49" charset="0"/>
                          <a:ea typeface="+mn-ea"/>
                          <a:cs typeface="+mn-cs"/>
                        </a:rPr>
                        <a:t>self</a:t>
                      </a:r>
                      <a:r>
                        <a:rPr lang="en-US" sz="1600" b="0" kern="1200" dirty="0" err="1">
                          <a:solidFill>
                            <a:schemeClr val="dk1"/>
                          </a:solidFill>
                          <a:effectLst/>
                          <a:latin typeface="Consolas" panose="020B0609020204030204" pitchFamily="49" charset="0"/>
                          <a:ea typeface="+mn-ea"/>
                          <a:cs typeface="+mn-cs"/>
                        </a:rPr>
                        <a:t>.</a:t>
                      </a:r>
                      <a:r>
                        <a:rPr lang="en-US" sz="1600" b="0" kern="1200" dirty="0" err="1">
                          <a:solidFill>
                            <a:srgbClr val="7030A0"/>
                          </a:solidFill>
                          <a:effectLst/>
                          <a:latin typeface="Consolas" panose="020B0609020204030204" pitchFamily="49" charset="0"/>
                          <a:ea typeface="+mn-ea"/>
                          <a:cs typeface="+mn-cs"/>
                        </a:rPr>
                        <a:t>Gene_Mutation</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48.    </a:t>
                      </a:r>
                      <a:r>
                        <a:rPr lang="en-US" sz="1600" b="0" kern="1200" dirty="0">
                          <a:solidFill>
                            <a:schemeClr val="accent6">
                              <a:lumMod val="75000"/>
                            </a:schemeClr>
                          </a:solidFill>
                          <a:effectLst/>
                          <a:latin typeface="Consolas" panose="020B0609020204030204" pitchFamily="49" charset="0"/>
                          <a:ea typeface="+mn-ea"/>
                          <a:cs typeface="+mn-cs"/>
                        </a:rPr>
                        <a:t># Returns the child chromosome</a:t>
                      </a:r>
                    </a:p>
                    <a:p>
                      <a:r>
                        <a:rPr lang="en-US" sz="1600" b="0" kern="1200" dirty="0">
                          <a:solidFill>
                            <a:schemeClr val="dk1"/>
                          </a:solidFill>
                          <a:effectLst/>
                          <a:latin typeface="Consolas" panose="020B0609020204030204" pitchFamily="49" charset="0"/>
                          <a:ea typeface="+mn-ea"/>
                          <a:cs typeface="+mn-cs"/>
                        </a:rPr>
                        <a:t>49</a:t>
                      </a:r>
                      <a:r>
                        <a:rPr lang="vi-VN" sz="1600" b="0" kern="1200" dirty="0">
                          <a:solidFill>
                            <a:schemeClr val="dk1"/>
                          </a:solidFill>
                          <a:effectLst/>
                          <a:latin typeface="Consolas" panose="020B0609020204030204" pitchFamily="49" charset="0"/>
                          <a:ea typeface="+mn-ea"/>
                          <a:cs typeface="+mn-cs"/>
                        </a:rPr>
                        <a:t>.    </a:t>
                      </a:r>
                      <a:r>
                        <a:rPr lang="en-US" sz="1600" b="0" kern="1200" dirty="0">
                          <a:solidFill>
                            <a:schemeClr val="accent5">
                              <a:lumMod val="75000"/>
                            </a:schemeClr>
                          </a:solidFill>
                          <a:effectLst/>
                          <a:latin typeface="Consolas" panose="020B0609020204030204" pitchFamily="49" charset="0"/>
                          <a:ea typeface="+mn-ea"/>
                          <a:cs typeface="+mn-cs"/>
                        </a:rPr>
                        <a:t>return</a:t>
                      </a:r>
                      <a:r>
                        <a:rPr lang="en-US" sz="1600" b="0" kern="1200" dirty="0">
                          <a:solidFill>
                            <a:schemeClr val="dk1"/>
                          </a:solidFill>
                          <a:effectLst/>
                          <a:latin typeface="Consolas" panose="020B0609020204030204" pitchFamily="49" charset="0"/>
                          <a:ea typeface="+mn-ea"/>
                          <a:cs typeface="+mn-cs"/>
                        </a:rPr>
                        <a:t> </a:t>
                      </a:r>
                      <a:r>
                        <a:rPr lang="en-US" sz="1600" b="0" kern="1200" dirty="0">
                          <a:solidFill>
                            <a:srgbClr val="7030A0"/>
                          </a:solidFill>
                          <a:effectLst/>
                          <a:latin typeface="Consolas" panose="020B0609020204030204" pitchFamily="49" charset="0"/>
                          <a:ea typeface="+mn-ea"/>
                          <a:cs typeface="+mn-cs"/>
                        </a:rPr>
                        <a:t>Individual</a:t>
                      </a:r>
                      <a:r>
                        <a:rPr lang="en-US" sz="1600" b="0" kern="1200" dirty="0">
                          <a:solidFill>
                            <a:schemeClr val="dk1"/>
                          </a:solidFill>
                          <a:effectLst/>
                          <a:latin typeface="Consolas" panose="020B0609020204030204" pitchFamily="49" charset="0"/>
                          <a:ea typeface="+mn-ea"/>
                          <a:cs typeface="+mn-cs"/>
                        </a:rPr>
                        <a:t>(</a:t>
                      </a:r>
                      <a:r>
                        <a:rPr lang="en-US" sz="1600" b="0" kern="1200" dirty="0" err="1">
                          <a:solidFill>
                            <a:srgbClr val="7030A0"/>
                          </a:solidFill>
                          <a:effectLst/>
                          <a:latin typeface="Consolas" panose="020B0609020204030204" pitchFamily="49" charset="0"/>
                          <a:ea typeface="+mn-ea"/>
                          <a:cs typeface="+mn-cs"/>
                        </a:rPr>
                        <a:t>Child_Chromosome</a:t>
                      </a:r>
                      <a:r>
                        <a:rPr lang="en-US" sz="1600" b="0" kern="1200" dirty="0">
                          <a:solidFill>
                            <a:schemeClr val="dk1"/>
                          </a:solidFill>
                          <a:effectLst/>
                          <a:latin typeface="Consolas" panose="020B0609020204030204" pitchFamily="49" charset="0"/>
                          <a:ea typeface="+mn-ea"/>
                          <a:cs typeface="+mn-cs"/>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p:cNvSpPr txBox="1"/>
          <p:nvPr/>
        </p:nvSpPr>
        <p:spPr>
          <a:xfrm>
            <a:off x="514984" y="953278"/>
            <a:ext cx="6187741" cy="527892"/>
          </a:xfrm>
          <a:prstGeom prst="rect">
            <a:avLst/>
          </a:prstGeom>
          <a:noFill/>
        </p:spPr>
        <p:txBody>
          <a:bodyPr wrap="square" rtlCol="0">
            <a:noAutofit/>
          </a:bodyPr>
          <a:lstStyle/>
          <a:p>
            <a:pPr marL="457200" indent="-457200">
              <a:buFont typeface="+mj-lt"/>
              <a:buAutoNum type="arabicPeriod" startAt="9"/>
            </a:pPr>
            <a:r>
              <a:rPr lang="en-US" sz="2400" b="1" dirty="0" err="1">
                <a:latin typeface="Times New Roman" panose="02020603050405020304" charset="0"/>
                <a:cs typeface="Times New Roman" panose="02020603050405020304" charset="0"/>
              </a:rPr>
              <a:t>Ứng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dụng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phương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pháp</a:t>
            </a:r>
            <a:r>
              <a:rPr lang="en-US" sz="2400" b="1" dirty="0">
                <a:latin typeface="Times New Roman" panose="02020603050405020304" charset="0"/>
                <a:cs typeface="Times New Roman" panose="02020603050405020304" charset="0"/>
              </a:rPr>
              <a:t> </a:t>
            </a:r>
            <a:r>
              <a:rPr lang="vi-VN" sz="2400" b="1" dirty="0">
                <a:latin typeface="Times New Roman" panose="02020603050405020304" charset="0"/>
                <a:cs typeface="Times New Roman" panose="02020603050405020304" charset="0"/>
              </a:rPr>
              <a:t>Shuffle Mutation</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p:cNvGraphicFramePr>
            <a:graphicFrameLocks noGrp="1"/>
          </p:cNvGraphicFramePr>
          <p:nvPr/>
        </p:nvGraphicFramePr>
        <p:xfrm>
          <a:off x="795337" y="1661620"/>
          <a:ext cx="8128000" cy="2200783"/>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20000"/>
                    </a:ext>
                  </a:extLst>
                </a:gridCol>
              </a:tblGrid>
              <a:tr h="370840">
                <a:tc>
                  <a:txBody>
                    <a:bodyPr/>
                    <a:lstStyle/>
                    <a:p>
                      <a:pPr>
                        <a:lnSpc>
                          <a:spcPct val="130000"/>
                        </a:lnSpc>
                      </a:pPr>
                      <a:r>
                        <a:rPr lang="en-US" sz="1800" b="0" kern="1200" dirty="0">
                          <a:solidFill>
                            <a:schemeClr val="dk1"/>
                          </a:solidFill>
                          <a:effectLst/>
                          <a:latin typeface="Consolas" panose="020B0609020204030204" pitchFamily="49" charset="0"/>
                          <a:ea typeface="+mn-ea"/>
                          <a:cs typeface="+mn-cs"/>
                        </a:rPr>
                        <a:t>21. </a:t>
                      </a:r>
                      <a:r>
                        <a:rPr lang="en-US" sz="1800" b="0" kern="1200" dirty="0">
                          <a:solidFill>
                            <a:schemeClr val="accent6">
                              <a:lumMod val="75000"/>
                            </a:schemeClr>
                          </a:solidFill>
                          <a:effectLst/>
                          <a:latin typeface="Consolas" panose="020B0609020204030204" pitchFamily="49" charset="0"/>
                          <a:ea typeface="+mn-ea"/>
                          <a:cs typeface="+mn-cs"/>
                        </a:rPr>
                        <a:t># The 'Gene Mutation' function is used to create mutated genes</a:t>
                      </a:r>
                    </a:p>
                    <a:p>
                      <a:pPr>
                        <a:lnSpc>
                          <a:spcPct val="130000"/>
                        </a:lnSpc>
                      </a:pPr>
                      <a:r>
                        <a:rPr lang="en-US" sz="1800" b="0" kern="1200" dirty="0">
                          <a:solidFill>
                            <a:schemeClr val="dk1"/>
                          </a:solidFill>
                          <a:effectLst/>
                          <a:latin typeface="Consolas" panose="020B0609020204030204" pitchFamily="49" charset="0"/>
                          <a:ea typeface="+mn-ea"/>
                          <a:cs typeface="+mn-cs"/>
                        </a:rPr>
                        <a:t>22. </a:t>
                      </a:r>
                      <a:r>
                        <a:rPr lang="en-US" sz="1800" b="0" kern="1200" dirty="0">
                          <a:solidFill>
                            <a:schemeClr val="accent5">
                              <a:lumMod val="75000"/>
                            </a:schemeClr>
                          </a:solidFill>
                          <a:effectLst/>
                          <a:latin typeface="Consolas" panose="020B0609020204030204" pitchFamily="49" charset="0"/>
                          <a:ea typeface="+mn-ea"/>
                          <a:cs typeface="+mn-cs"/>
                        </a:rPr>
                        <a:t>def</a:t>
                      </a:r>
                      <a:r>
                        <a:rPr lang="en-US" sz="1800" b="0" kern="1200" dirty="0">
                          <a:solidFill>
                            <a:schemeClr val="dk1"/>
                          </a:solidFill>
                          <a:effectLst/>
                          <a:latin typeface="Consolas" panose="020B0609020204030204" pitchFamily="49" charset="0"/>
                          <a:ea typeface="+mn-ea"/>
                          <a:cs typeface="+mn-cs"/>
                        </a:rPr>
                        <a:t> </a:t>
                      </a:r>
                      <a:r>
                        <a:rPr lang="en-US" sz="1800" b="0" kern="1200" dirty="0" err="1">
                          <a:solidFill>
                            <a:srgbClr val="7030A0"/>
                          </a:solidFill>
                          <a:effectLst/>
                          <a:latin typeface="Consolas" panose="020B0609020204030204" pitchFamily="49" charset="0"/>
                          <a:ea typeface="+mn-ea"/>
                          <a:cs typeface="+mn-cs"/>
                        </a:rPr>
                        <a:t>Gene_Mutation</a:t>
                      </a:r>
                      <a:r>
                        <a:rPr lang="en-US" sz="1800" b="0" kern="1200" dirty="0">
                          <a:solidFill>
                            <a:schemeClr val="dk1"/>
                          </a:solidFill>
                          <a:effectLst/>
                          <a:latin typeface="Consolas" panose="020B0609020204030204" pitchFamily="49" charset="0"/>
                          <a:ea typeface="+mn-ea"/>
                          <a:cs typeface="+mn-cs"/>
                        </a:rPr>
                        <a:t>(</a:t>
                      </a:r>
                      <a:r>
                        <a:rPr lang="en-US" sz="1800" b="0" kern="1200" dirty="0">
                          <a:solidFill>
                            <a:schemeClr val="accent5">
                              <a:lumMod val="75000"/>
                            </a:schemeClr>
                          </a:solidFill>
                          <a:effectLst/>
                          <a:latin typeface="Consolas" panose="020B0609020204030204" pitchFamily="49" charset="0"/>
                          <a:ea typeface="+mn-ea"/>
                          <a:cs typeface="+mn-cs"/>
                        </a:rPr>
                        <a:t>self</a:t>
                      </a:r>
                      <a:r>
                        <a:rPr lang="en-US" sz="1800" b="0" kern="1200" dirty="0">
                          <a:solidFill>
                            <a:schemeClr val="dk1"/>
                          </a:solidFill>
                          <a:effectLst/>
                          <a:latin typeface="Consolas" panose="020B0609020204030204" pitchFamily="49" charset="0"/>
                          <a:ea typeface="+mn-ea"/>
                          <a:cs typeface="+mn-cs"/>
                        </a:rPr>
                        <a:t>):</a:t>
                      </a:r>
                    </a:p>
                    <a:p>
                      <a:pPr>
                        <a:lnSpc>
                          <a:spcPct val="130000"/>
                        </a:lnSpc>
                      </a:pPr>
                      <a:r>
                        <a:rPr lang="en-US" sz="1800" b="0" kern="1200" dirty="0">
                          <a:solidFill>
                            <a:schemeClr val="dk1"/>
                          </a:solidFill>
                          <a:effectLst/>
                          <a:latin typeface="Consolas" panose="020B0609020204030204" pitchFamily="49" charset="0"/>
                          <a:ea typeface="+mn-ea"/>
                          <a:cs typeface="+mn-cs"/>
                        </a:rPr>
                        <a:t>23.     </a:t>
                      </a:r>
                      <a:r>
                        <a:rPr lang="en-US" sz="1800" b="0" kern="1200" dirty="0">
                          <a:solidFill>
                            <a:schemeClr val="accent5">
                              <a:lumMod val="75000"/>
                            </a:schemeClr>
                          </a:solidFill>
                          <a:effectLst/>
                          <a:latin typeface="Consolas" panose="020B0609020204030204" pitchFamily="49" charset="0"/>
                          <a:ea typeface="+mn-ea"/>
                          <a:cs typeface="+mn-cs"/>
                        </a:rPr>
                        <a:t>global</a:t>
                      </a:r>
                      <a:r>
                        <a:rPr lang="en-US" sz="1800" b="0" kern="1200" dirty="0">
                          <a:solidFill>
                            <a:schemeClr val="dk1"/>
                          </a:solidFill>
                          <a:effectLst/>
                          <a:latin typeface="Consolas" panose="020B0609020204030204" pitchFamily="49" charset="0"/>
                          <a:ea typeface="+mn-ea"/>
                          <a:cs typeface="+mn-cs"/>
                        </a:rPr>
                        <a:t> </a:t>
                      </a:r>
                      <a:r>
                        <a:rPr lang="en-US" sz="1800" b="0" kern="1200" dirty="0">
                          <a:solidFill>
                            <a:srgbClr val="7030A0"/>
                          </a:solidFill>
                          <a:effectLst/>
                          <a:latin typeface="Consolas" panose="020B0609020204030204" pitchFamily="49" charset="0"/>
                          <a:ea typeface="+mn-ea"/>
                          <a:cs typeface="+mn-cs"/>
                        </a:rPr>
                        <a:t>Genes</a:t>
                      </a:r>
                    </a:p>
                    <a:p>
                      <a:pPr>
                        <a:lnSpc>
                          <a:spcPct val="130000"/>
                        </a:lnSpc>
                      </a:pPr>
                      <a:r>
                        <a:rPr lang="en-US" sz="1800" b="0" kern="1200" dirty="0">
                          <a:solidFill>
                            <a:schemeClr val="dk1"/>
                          </a:solidFill>
                          <a:effectLst/>
                          <a:latin typeface="Consolas" panose="020B0609020204030204" pitchFamily="49" charset="0"/>
                          <a:ea typeface="+mn-ea"/>
                          <a:cs typeface="+mn-cs"/>
                        </a:rPr>
                        <a:t>24.     </a:t>
                      </a:r>
                      <a:r>
                        <a:rPr lang="en-US" sz="1800" b="0" kern="1200" dirty="0">
                          <a:solidFill>
                            <a:srgbClr val="7030A0"/>
                          </a:solidFill>
                          <a:effectLst/>
                          <a:latin typeface="Consolas" panose="020B0609020204030204" pitchFamily="49" charset="0"/>
                          <a:ea typeface="+mn-ea"/>
                          <a:cs typeface="+mn-cs"/>
                        </a:rPr>
                        <a:t>Gen</a:t>
                      </a:r>
                      <a:r>
                        <a:rPr lang="en-US" sz="1800" b="0" kern="1200" dirty="0">
                          <a:solidFill>
                            <a:schemeClr val="dk1"/>
                          </a:solidFill>
                          <a:effectLst/>
                          <a:latin typeface="Consolas" panose="020B0609020204030204" pitchFamily="49" charset="0"/>
                          <a:ea typeface="+mn-ea"/>
                          <a:cs typeface="+mn-cs"/>
                        </a:rPr>
                        <a:t> = </a:t>
                      </a:r>
                      <a:r>
                        <a:rPr lang="en-US" sz="1800" b="0" kern="1200" dirty="0" err="1">
                          <a:solidFill>
                            <a:schemeClr val="dk1"/>
                          </a:solidFill>
                          <a:effectLst/>
                          <a:latin typeface="Consolas" panose="020B0609020204030204" pitchFamily="49" charset="0"/>
                          <a:ea typeface="+mn-ea"/>
                          <a:cs typeface="+mn-cs"/>
                        </a:rPr>
                        <a:t>random.choice</a:t>
                      </a:r>
                      <a:r>
                        <a:rPr lang="en-US" sz="1800" b="0" kern="1200" dirty="0">
                          <a:solidFill>
                            <a:schemeClr val="dk1"/>
                          </a:solidFill>
                          <a:effectLst/>
                          <a:latin typeface="Consolas" panose="020B0609020204030204" pitchFamily="49" charset="0"/>
                          <a:ea typeface="+mn-ea"/>
                          <a:cs typeface="+mn-cs"/>
                        </a:rPr>
                        <a:t>(</a:t>
                      </a:r>
                      <a:r>
                        <a:rPr lang="en-US" sz="1800" b="0" kern="1200" dirty="0">
                          <a:solidFill>
                            <a:srgbClr val="7030A0"/>
                          </a:solidFill>
                          <a:effectLst/>
                          <a:latin typeface="Consolas" panose="020B0609020204030204" pitchFamily="49" charset="0"/>
                          <a:ea typeface="+mn-ea"/>
                          <a:cs typeface="+mn-cs"/>
                        </a:rPr>
                        <a:t>Genes</a:t>
                      </a:r>
                      <a:r>
                        <a:rPr lang="en-US" sz="1800" b="0" kern="1200" dirty="0">
                          <a:solidFill>
                            <a:schemeClr val="dk1"/>
                          </a:solidFill>
                          <a:effectLst/>
                          <a:latin typeface="Consolas" panose="020B0609020204030204" pitchFamily="49" charset="0"/>
                          <a:ea typeface="+mn-ea"/>
                          <a:cs typeface="+mn-cs"/>
                        </a:rPr>
                        <a:t>)</a:t>
                      </a:r>
                    </a:p>
                    <a:p>
                      <a:pPr>
                        <a:lnSpc>
                          <a:spcPct val="130000"/>
                        </a:lnSpc>
                      </a:pPr>
                      <a:r>
                        <a:rPr lang="en-US" sz="1800" b="0" kern="1200" dirty="0">
                          <a:solidFill>
                            <a:schemeClr val="dk1"/>
                          </a:solidFill>
                          <a:effectLst/>
                          <a:latin typeface="Consolas" panose="020B0609020204030204" pitchFamily="49" charset="0"/>
                          <a:ea typeface="+mn-ea"/>
                          <a:cs typeface="+mn-cs"/>
                        </a:rPr>
                        <a:t>25.     </a:t>
                      </a:r>
                      <a:r>
                        <a:rPr lang="en-US" sz="1800" b="0" kern="1200" dirty="0">
                          <a:solidFill>
                            <a:schemeClr val="accent5">
                              <a:lumMod val="75000"/>
                            </a:schemeClr>
                          </a:solidFill>
                          <a:effectLst/>
                          <a:latin typeface="Consolas" panose="020B0609020204030204" pitchFamily="49" charset="0"/>
                          <a:ea typeface="+mn-ea"/>
                          <a:cs typeface="+mn-cs"/>
                        </a:rPr>
                        <a:t>return</a:t>
                      </a:r>
                      <a:r>
                        <a:rPr lang="en-US" sz="1800" b="0" kern="1200" dirty="0">
                          <a:solidFill>
                            <a:schemeClr val="dk1"/>
                          </a:solidFill>
                          <a:effectLst/>
                          <a:latin typeface="Consolas" panose="020B0609020204030204" pitchFamily="49" charset="0"/>
                          <a:ea typeface="+mn-ea"/>
                          <a:cs typeface="+mn-cs"/>
                        </a:rPr>
                        <a:t> </a:t>
                      </a:r>
                      <a:r>
                        <a:rPr lang="en-US" sz="1800" b="0" kern="1200" dirty="0">
                          <a:solidFill>
                            <a:srgbClr val="7030A0"/>
                          </a:solidFill>
                          <a:effectLst/>
                          <a:latin typeface="Consolas" panose="020B0609020204030204" pitchFamily="49" charset="0"/>
                          <a:ea typeface="+mn-ea"/>
                          <a:cs typeface="+mn-cs"/>
                        </a:rPr>
                        <a:t>Gen</a:t>
                      </a:r>
                    </a:p>
                  </a:txBody>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795337" y="4235328"/>
          <a:ext cx="8128000" cy="2200783"/>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20000"/>
                    </a:ext>
                  </a:extLst>
                </a:gridCol>
              </a:tblGrid>
              <a:tr h="370840">
                <a:tc>
                  <a:txBody>
                    <a:bodyPr/>
                    <a:lstStyle/>
                    <a:p>
                      <a:pPr>
                        <a:lnSpc>
                          <a:spcPct val="130000"/>
                        </a:lnSpc>
                      </a:pPr>
                      <a:r>
                        <a:rPr lang="en-US" sz="1800" b="0" kern="1200" dirty="0">
                          <a:solidFill>
                            <a:schemeClr val="dk1"/>
                          </a:solidFill>
                          <a:effectLst/>
                          <a:latin typeface="Consolas" panose="020B0609020204030204" pitchFamily="49" charset="0"/>
                          <a:ea typeface="+mn-ea"/>
                          <a:cs typeface="+mn-cs"/>
                        </a:rPr>
                        <a:t>27.     </a:t>
                      </a:r>
                      <a:r>
                        <a:rPr lang="en-US" sz="1800" b="0" kern="1200" dirty="0">
                          <a:solidFill>
                            <a:schemeClr val="accent6">
                              <a:lumMod val="75000"/>
                            </a:schemeClr>
                          </a:solidFill>
                          <a:effectLst/>
                          <a:latin typeface="Consolas" panose="020B0609020204030204" pitchFamily="49" charset="0"/>
                          <a:ea typeface="+mn-ea"/>
                          <a:cs typeface="+mn-cs"/>
                        </a:rPr>
                        <a:t># Create chromosomes</a:t>
                      </a:r>
                    </a:p>
                    <a:p>
                      <a:pPr>
                        <a:lnSpc>
                          <a:spcPct val="130000"/>
                        </a:lnSpc>
                      </a:pPr>
                      <a:r>
                        <a:rPr lang="en-US" sz="1800" b="0" kern="1200" dirty="0">
                          <a:solidFill>
                            <a:schemeClr val="dk1"/>
                          </a:solidFill>
                          <a:effectLst/>
                          <a:latin typeface="Consolas" panose="020B0609020204030204" pitchFamily="49" charset="0"/>
                          <a:ea typeface="+mn-ea"/>
                          <a:cs typeface="+mn-cs"/>
                        </a:rPr>
                        <a:t>28.     </a:t>
                      </a:r>
                      <a:r>
                        <a:rPr lang="en-US" sz="1800" b="0" kern="1200" dirty="0">
                          <a:solidFill>
                            <a:schemeClr val="accent5">
                              <a:lumMod val="75000"/>
                            </a:schemeClr>
                          </a:solidFill>
                          <a:effectLst/>
                          <a:latin typeface="Consolas" panose="020B0609020204030204" pitchFamily="49" charset="0"/>
                          <a:ea typeface="+mn-ea"/>
                          <a:cs typeface="+mn-cs"/>
                        </a:rPr>
                        <a:t>def</a:t>
                      </a:r>
                      <a:r>
                        <a:rPr lang="en-US" sz="1800" b="0" kern="1200" dirty="0">
                          <a:solidFill>
                            <a:schemeClr val="dk1"/>
                          </a:solidFill>
                          <a:effectLst/>
                          <a:latin typeface="Consolas" panose="020B0609020204030204" pitchFamily="49" charset="0"/>
                          <a:ea typeface="+mn-ea"/>
                          <a:cs typeface="+mn-cs"/>
                        </a:rPr>
                        <a:t> </a:t>
                      </a:r>
                      <a:r>
                        <a:rPr lang="en-US" sz="1800" b="0" kern="1200" dirty="0" err="1">
                          <a:solidFill>
                            <a:srgbClr val="7030A0"/>
                          </a:solidFill>
                          <a:effectLst/>
                          <a:latin typeface="Consolas" panose="020B0609020204030204" pitchFamily="49" charset="0"/>
                          <a:ea typeface="+mn-ea"/>
                          <a:cs typeface="+mn-cs"/>
                        </a:rPr>
                        <a:t>Create_Chromosome</a:t>
                      </a:r>
                      <a:r>
                        <a:rPr lang="en-US" sz="1800" b="0" kern="1200" dirty="0">
                          <a:solidFill>
                            <a:schemeClr val="dk1"/>
                          </a:solidFill>
                          <a:effectLst/>
                          <a:latin typeface="Consolas" panose="020B0609020204030204" pitchFamily="49" charset="0"/>
                          <a:ea typeface="+mn-ea"/>
                          <a:cs typeface="+mn-cs"/>
                        </a:rPr>
                        <a:t>(</a:t>
                      </a:r>
                      <a:r>
                        <a:rPr lang="en-US" sz="1800" b="0" kern="1200" dirty="0">
                          <a:solidFill>
                            <a:schemeClr val="accent5">
                              <a:lumMod val="75000"/>
                            </a:schemeClr>
                          </a:solidFill>
                          <a:effectLst/>
                          <a:latin typeface="Consolas" panose="020B0609020204030204" pitchFamily="49" charset="0"/>
                          <a:ea typeface="+mn-ea"/>
                          <a:cs typeface="+mn-cs"/>
                        </a:rPr>
                        <a:t>self</a:t>
                      </a:r>
                      <a:r>
                        <a:rPr lang="en-US" sz="1800" b="0" kern="1200" dirty="0">
                          <a:solidFill>
                            <a:schemeClr val="dk1"/>
                          </a:solidFill>
                          <a:effectLst/>
                          <a:latin typeface="Consolas" panose="020B0609020204030204" pitchFamily="49" charset="0"/>
                          <a:ea typeface="+mn-ea"/>
                          <a:cs typeface="+mn-cs"/>
                        </a:rPr>
                        <a:t>):</a:t>
                      </a:r>
                    </a:p>
                    <a:p>
                      <a:pPr>
                        <a:lnSpc>
                          <a:spcPct val="130000"/>
                        </a:lnSpc>
                      </a:pPr>
                      <a:r>
                        <a:rPr lang="en-US" sz="1800" b="0" kern="1200" dirty="0">
                          <a:solidFill>
                            <a:schemeClr val="dk1"/>
                          </a:solidFill>
                          <a:effectLst/>
                          <a:latin typeface="Consolas" panose="020B0609020204030204" pitchFamily="49" charset="0"/>
                          <a:ea typeface="+mn-ea"/>
                          <a:cs typeface="+mn-cs"/>
                        </a:rPr>
                        <a:t>29.         </a:t>
                      </a:r>
                      <a:r>
                        <a:rPr lang="en-US" sz="1800" b="0" kern="1200" dirty="0">
                          <a:solidFill>
                            <a:schemeClr val="accent5">
                              <a:lumMod val="75000"/>
                            </a:schemeClr>
                          </a:solidFill>
                          <a:effectLst/>
                          <a:latin typeface="Consolas" panose="020B0609020204030204" pitchFamily="49" charset="0"/>
                          <a:ea typeface="+mn-ea"/>
                          <a:cs typeface="+mn-cs"/>
                        </a:rPr>
                        <a:t>global</a:t>
                      </a:r>
                      <a:r>
                        <a:rPr lang="en-US" sz="1800" b="0" kern="1200" dirty="0">
                          <a:solidFill>
                            <a:schemeClr val="dk1"/>
                          </a:solidFill>
                          <a:effectLst/>
                          <a:latin typeface="Consolas" panose="020B0609020204030204" pitchFamily="49" charset="0"/>
                          <a:ea typeface="+mn-ea"/>
                          <a:cs typeface="+mn-cs"/>
                        </a:rPr>
                        <a:t> </a:t>
                      </a:r>
                      <a:r>
                        <a:rPr lang="en-US" sz="1800" b="0" kern="1200" dirty="0">
                          <a:solidFill>
                            <a:srgbClr val="7030A0"/>
                          </a:solidFill>
                          <a:effectLst/>
                          <a:latin typeface="Consolas" panose="020B0609020204030204" pitchFamily="49" charset="0"/>
                          <a:ea typeface="+mn-ea"/>
                          <a:cs typeface="+mn-cs"/>
                        </a:rPr>
                        <a:t>Target</a:t>
                      </a:r>
                    </a:p>
                    <a:p>
                      <a:pPr>
                        <a:lnSpc>
                          <a:spcPct val="130000"/>
                        </a:lnSpc>
                      </a:pPr>
                      <a:r>
                        <a:rPr lang="en-US" sz="1800" b="0" kern="1200" dirty="0">
                          <a:solidFill>
                            <a:schemeClr val="dk1"/>
                          </a:solidFill>
                          <a:effectLst/>
                          <a:latin typeface="Consolas" panose="020B0609020204030204" pitchFamily="49" charset="0"/>
                          <a:ea typeface="+mn-ea"/>
                          <a:cs typeface="+mn-cs"/>
                        </a:rPr>
                        <a:t>30.         </a:t>
                      </a:r>
                      <a:r>
                        <a:rPr lang="en-US" sz="1800" b="0" kern="1200" dirty="0" err="1">
                          <a:solidFill>
                            <a:srgbClr val="7030A0"/>
                          </a:solidFill>
                          <a:effectLst/>
                          <a:latin typeface="Consolas" panose="020B0609020204030204" pitchFamily="49" charset="0"/>
                          <a:ea typeface="+mn-ea"/>
                          <a:cs typeface="+mn-cs"/>
                        </a:rPr>
                        <a:t>Chromosome_Len</a:t>
                      </a:r>
                      <a:r>
                        <a:rPr lang="en-US" sz="1800" b="0" kern="1200" dirty="0">
                          <a:solidFill>
                            <a:srgbClr val="7030A0"/>
                          </a:solidFill>
                          <a:effectLst/>
                          <a:latin typeface="Consolas" panose="020B0609020204030204" pitchFamily="49" charset="0"/>
                          <a:ea typeface="+mn-ea"/>
                          <a:cs typeface="+mn-cs"/>
                        </a:rPr>
                        <a:t> </a:t>
                      </a:r>
                      <a:r>
                        <a:rPr lang="en-US" sz="1800" b="0" kern="1200" dirty="0">
                          <a:solidFill>
                            <a:schemeClr val="dk1"/>
                          </a:solidFill>
                          <a:effectLst/>
                          <a:latin typeface="Consolas" panose="020B0609020204030204" pitchFamily="49" charset="0"/>
                          <a:ea typeface="+mn-ea"/>
                          <a:cs typeface="+mn-cs"/>
                        </a:rPr>
                        <a:t>= </a:t>
                      </a:r>
                      <a:r>
                        <a:rPr lang="en-US" sz="1800" b="0" kern="1200" dirty="0" err="1">
                          <a:solidFill>
                            <a:schemeClr val="dk1"/>
                          </a:solidFill>
                          <a:effectLst/>
                          <a:latin typeface="Consolas" panose="020B0609020204030204" pitchFamily="49" charset="0"/>
                          <a:ea typeface="+mn-ea"/>
                          <a:cs typeface="+mn-cs"/>
                        </a:rPr>
                        <a:t>len</a:t>
                      </a:r>
                      <a:r>
                        <a:rPr lang="en-US" sz="1800" b="0" kern="1200" dirty="0">
                          <a:solidFill>
                            <a:schemeClr val="dk1"/>
                          </a:solidFill>
                          <a:effectLst/>
                          <a:latin typeface="Consolas" panose="020B0609020204030204" pitchFamily="49" charset="0"/>
                          <a:ea typeface="+mn-ea"/>
                          <a:cs typeface="+mn-cs"/>
                        </a:rPr>
                        <a:t>(</a:t>
                      </a:r>
                      <a:r>
                        <a:rPr lang="en-US" sz="1800" b="0" kern="1200" dirty="0">
                          <a:solidFill>
                            <a:srgbClr val="7030A0"/>
                          </a:solidFill>
                          <a:effectLst/>
                          <a:latin typeface="Consolas" panose="020B0609020204030204" pitchFamily="49" charset="0"/>
                          <a:ea typeface="+mn-ea"/>
                          <a:cs typeface="+mn-cs"/>
                        </a:rPr>
                        <a:t>Target</a:t>
                      </a:r>
                      <a:r>
                        <a:rPr lang="en-US" sz="1800" b="0" kern="1200" dirty="0">
                          <a:solidFill>
                            <a:schemeClr val="dk1"/>
                          </a:solidFill>
                          <a:effectLst/>
                          <a:latin typeface="Consolas" panose="020B0609020204030204" pitchFamily="49" charset="0"/>
                          <a:ea typeface="+mn-ea"/>
                          <a:cs typeface="+mn-cs"/>
                        </a:rPr>
                        <a:t>)</a:t>
                      </a:r>
                    </a:p>
                    <a:p>
                      <a:pPr>
                        <a:lnSpc>
                          <a:spcPct val="130000"/>
                        </a:lnSpc>
                      </a:pPr>
                      <a:r>
                        <a:rPr lang="en-US" sz="1800" b="0" kern="1200" dirty="0">
                          <a:solidFill>
                            <a:schemeClr val="dk1"/>
                          </a:solidFill>
                          <a:effectLst/>
                          <a:latin typeface="Consolas" panose="020B0609020204030204" pitchFamily="49" charset="0"/>
                          <a:ea typeface="+mn-ea"/>
                          <a:cs typeface="+mn-cs"/>
                        </a:rPr>
                        <a:t>31.         </a:t>
                      </a:r>
                      <a:r>
                        <a:rPr lang="en-US" sz="1800" b="0" kern="1200" dirty="0">
                          <a:solidFill>
                            <a:schemeClr val="accent5">
                              <a:lumMod val="75000"/>
                            </a:schemeClr>
                          </a:solidFill>
                          <a:effectLst/>
                          <a:latin typeface="Consolas" panose="020B0609020204030204" pitchFamily="49" charset="0"/>
                          <a:ea typeface="+mn-ea"/>
                          <a:cs typeface="+mn-cs"/>
                        </a:rPr>
                        <a:t>return</a:t>
                      </a:r>
                      <a:r>
                        <a:rPr lang="en-US" sz="1800" b="0" kern="1200" dirty="0">
                          <a:solidFill>
                            <a:schemeClr val="dk1"/>
                          </a:solidFill>
                          <a:effectLst/>
                          <a:latin typeface="Consolas" panose="020B0609020204030204" pitchFamily="49" charset="0"/>
                          <a:ea typeface="+mn-ea"/>
                          <a:cs typeface="+mn-cs"/>
                        </a:rPr>
                        <a:t> [</a:t>
                      </a:r>
                      <a:r>
                        <a:rPr lang="en-US" sz="1800" b="0" kern="1200" dirty="0" err="1">
                          <a:solidFill>
                            <a:schemeClr val="accent5">
                              <a:lumMod val="75000"/>
                            </a:schemeClr>
                          </a:solidFill>
                          <a:effectLst/>
                          <a:latin typeface="Consolas" panose="020B0609020204030204" pitchFamily="49" charset="0"/>
                          <a:ea typeface="+mn-ea"/>
                          <a:cs typeface="+mn-cs"/>
                        </a:rPr>
                        <a:t>self</a:t>
                      </a:r>
                      <a:r>
                        <a:rPr lang="en-US" sz="1800" b="0" kern="1200" dirty="0" err="1">
                          <a:solidFill>
                            <a:schemeClr val="dk1"/>
                          </a:solidFill>
                          <a:effectLst/>
                          <a:latin typeface="Consolas" panose="020B0609020204030204" pitchFamily="49" charset="0"/>
                          <a:ea typeface="+mn-ea"/>
                          <a:cs typeface="+mn-cs"/>
                        </a:rPr>
                        <a:t>.</a:t>
                      </a:r>
                      <a:r>
                        <a:rPr lang="en-US" sz="1800" b="0" kern="1200" dirty="0" err="1">
                          <a:solidFill>
                            <a:srgbClr val="7030A0"/>
                          </a:solidFill>
                          <a:effectLst/>
                          <a:latin typeface="Consolas" panose="020B0609020204030204" pitchFamily="49" charset="0"/>
                          <a:ea typeface="+mn-ea"/>
                          <a:cs typeface="+mn-cs"/>
                        </a:rPr>
                        <a:t>Gene_Mutation</a:t>
                      </a:r>
                      <a:r>
                        <a:rPr lang="en-US" sz="1800" b="0" kern="1200" dirty="0">
                          <a:solidFill>
                            <a:schemeClr val="dk1"/>
                          </a:solidFill>
                          <a:effectLst/>
                          <a:latin typeface="Consolas" panose="020B0609020204030204" pitchFamily="49" charset="0"/>
                          <a:ea typeface="+mn-ea"/>
                          <a:cs typeface="+mn-cs"/>
                        </a:rPr>
                        <a:t>() </a:t>
                      </a:r>
                      <a:r>
                        <a:rPr lang="en-US" sz="1800" b="0" kern="1200" dirty="0">
                          <a:solidFill>
                            <a:schemeClr val="accent5">
                              <a:lumMod val="75000"/>
                            </a:schemeClr>
                          </a:solidFill>
                          <a:effectLst/>
                          <a:latin typeface="Consolas" panose="020B0609020204030204" pitchFamily="49" charset="0"/>
                          <a:ea typeface="+mn-ea"/>
                          <a:cs typeface="+mn-cs"/>
                        </a:rPr>
                        <a:t>for</a:t>
                      </a:r>
                      <a:r>
                        <a:rPr lang="en-US" sz="1800" b="0" kern="1200" dirty="0">
                          <a:solidFill>
                            <a:schemeClr val="dk1"/>
                          </a:solidFill>
                          <a:effectLst/>
                          <a:latin typeface="Consolas" panose="020B0609020204030204" pitchFamily="49" charset="0"/>
                          <a:ea typeface="+mn-ea"/>
                          <a:cs typeface="+mn-cs"/>
                        </a:rPr>
                        <a:t> _ </a:t>
                      </a:r>
                      <a:r>
                        <a:rPr lang="en-US" sz="1800" b="0" kern="1200" dirty="0">
                          <a:solidFill>
                            <a:schemeClr val="accent5">
                              <a:lumMod val="75000"/>
                            </a:schemeClr>
                          </a:solidFill>
                          <a:effectLst/>
                          <a:latin typeface="Consolas" panose="020B0609020204030204" pitchFamily="49" charset="0"/>
                          <a:ea typeface="+mn-ea"/>
                          <a:cs typeface="+mn-cs"/>
                        </a:rPr>
                        <a:t>in</a:t>
                      </a:r>
                      <a:r>
                        <a:rPr lang="en-US" sz="1800" b="0" kern="1200" dirty="0">
                          <a:solidFill>
                            <a:schemeClr val="dk1"/>
                          </a:solidFill>
                          <a:effectLst/>
                          <a:latin typeface="Consolas" panose="020B0609020204030204" pitchFamily="49" charset="0"/>
                          <a:ea typeface="+mn-ea"/>
                          <a:cs typeface="+mn-cs"/>
                        </a:rPr>
                        <a:t> range(</a:t>
                      </a:r>
                      <a:r>
                        <a:rPr lang="en-US" sz="1800" b="0" kern="1200" dirty="0" err="1">
                          <a:solidFill>
                            <a:srgbClr val="7030A0"/>
                          </a:solidFill>
                          <a:effectLst/>
                          <a:latin typeface="Consolas" panose="020B0609020204030204" pitchFamily="49" charset="0"/>
                          <a:ea typeface="+mn-ea"/>
                          <a:cs typeface="+mn-cs"/>
                        </a:rPr>
                        <a:t>Chromosome_Len</a:t>
                      </a:r>
                      <a:r>
                        <a:rPr lang="en-US" sz="1800" b="0" kern="1200" dirty="0">
                          <a:solidFill>
                            <a:schemeClr val="dk1"/>
                          </a:solidFill>
                          <a:effectLst/>
                          <a:latin typeface="Consolas" panose="020B0609020204030204" pitchFamily="49" charset="0"/>
                          <a:ea typeface="+mn-ea"/>
                          <a:cs typeface="+mn-cs"/>
                        </a:rPr>
                        <a:t>)]</a:t>
                      </a:r>
                    </a:p>
                  </a:txBody>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sp>
        <p:nvSpPr>
          <p:cNvPr id="3" name="Text Box 2"/>
          <p:cNvSpPr txBox="1"/>
          <p:nvPr/>
        </p:nvSpPr>
        <p:spPr>
          <a:xfrm>
            <a:off x="514984" y="953278"/>
            <a:ext cx="8965446" cy="841016"/>
          </a:xfrm>
          <a:prstGeom prst="rect">
            <a:avLst/>
          </a:prstGeom>
          <a:noFill/>
        </p:spPr>
        <p:txBody>
          <a:bodyPr wrap="square" rtlCol="0">
            <a:noAutofit/>
          </a:bodyPr>
          <a:lstStyle/>
          <a:p>
            <a:pPr marL="457200" indent="-457200">
              <a:buFont typeface="+mj-lt"/>
              <a:buAutoNum type="arabicPeriod"/>
            </a:pPr>
            <a:r>
              <a:rPr lang="vi-VN" sz="2400" b="1" dirty="0">
                <a:latin typeface="Times New Roman" panose="02020603050405020304" charset="0"/>
                <a:cs typeface="Times New Roman" panose="02020603050405020304" charset="0"/>
              </a:rPr>
              <a:t>Chạy chương trình demo “Tìm chuỗi mục tiêu được nhập ngẫu nhiên”</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sp>
        <p:nvSpPr>
          <p:cNvPr id="5" name="Round Diagonal Corner Rectangle 5"/>
          <p:cNvSpPr/>
          <p:nvPr/>
        </p:nvSpPr>
        <p:spPr>
          <a:xfrm>
            <a:off x="2479295" y="3178175"/>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THỰC HIỆN LẦN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4"/>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pic>
        <p:nvPicPr>
          <p:cNvPr id="6" name="Processing_1_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0056" y="1540881"/>
            <a:ext cx="8198562" cy="438964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sp>
        <p:nvSpPr>
          <p:cNvPr id="3" name="Text Box 2"/>
          <p:cNvSpPr txBox="1"/>
          <p:nvPr/>
        </p:nvSpPr>
        <p:spPr>
          <a:xfrm>
            <a:off x="514984" y="953278"/>
            <a:ext cx="8965446" cy="841016"/>
          </a:xfrm>
          <a:prstGeom prst="rect">
            <a:avLst/>
          </a:prstGeom>
          <a:noFill/>
        </p:spPr>
        <p:txBody>
          <a:bodyPr wrap="square" rtlCol="0">
            <a:noAutofit/>
          </a:bodyPr>
          <a:lstStyle/>
          <a:p>
            <a:pPr marL="457200" indent="-457200">
              <a:buFont typeface="+mj-lt"/>
              <a:buAutoNum type="arabicPeriod"/>
            </a:pPr>
            <a:r>
              <a:rPr lang="vi-VN" sz="2400" b="1" dirty="0">
                <a:latin typeface="Times New Roman" panose="02020603050405020304" charset="0"/>
                <a:cs typeface="Times New Roman" panose="02020603050405020304" charset="0"/>
              </a:rPr>
              <a:t>Chạy chương trình demo “Tìm chuỗi mục tiêu được nhập ngẫu nhiên”</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6" name="Table 5"/>
          <p:cNvGraphicFramePr>
            <a:graphicFrameLocks noGrp="1"/>
          </p:cNvGraphicFramePr>
          <p:nvPr/>
        </p:nvGraphicFramePr>
        <p:xfrm>
          <a:off x="905774" y="2383386"/>
          <a:ext cx="8410406" cy="1130935"/>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410406">
                  <a:extLst>
                    <a:ext uri="{9D8B030D-6E8A-4147-A177-3AD203B41FA5}">
                      <a16:colId xmlns:a16="http://schemas.microsoft.com/office/drawing/2014/main" val="20000"/>
                    </a:ext>
                  </a:extLst>
                </a:gridCol>
              </a:tblGrid>
              <a:tr h="375096">
                <a:tc>
                  <a:txBody>
                    <a:bodyPr/>
                    <a:lstStyle/>
                    <a:p>
                      <a:pPr>
                        <a:lnSpc>
                          <a:spcPct val="130000"/>
                        </a:lnSpc>
                      </a:pPr>
                      <a:r>
                        <a:rPr lang="en-US" sz="1800" b="0" kern="1200" dirty="0">
                          <a:solidFill>
                            <a:schemeClr val="accent1">
                              <a:lumMod val="75000"/>
                            </a:schemeClr>
                          </a:solidFill>
                          <a:effectLst/>
                          <a:latin typeface="Consolas" panose="020B0609020204030204" pitchFamily="49" charset="0"/>
                          <a:ea typeface="+mn-ea"/>
                          <a:cs typeface="+mn-cs"/>
                        </a:rPr>
                        <a:t>Generation</a:t>
                      </a:r>
                      <a:r>
                        <a:rPr lang="en-US" sz="1800" b="0" kern="1200" dirty="0">
                          <a:solidFill>
                            <a:schemeClr val="dk1"/>
                          </a:solidFill>
                          <a:effectLst/>
                          <a:latin typeface="Consolas" panose="020B0609020204030204" pitchFamily="49" charset="0"/>
                          <a:ea typeface="+mn-ea"/>
                          <a:cs typeface="+mn-cs"/>
                        </a:rPr>
                        <a:t>: 10790 </a:t>
                      </a:r>
                    </a:p>
                    <a:p>
                      <a:pPr>
                        <a:lnSpc>
                          <a:spcPct val="130000"/>
                        </a:lnSpc>
                      </a:pPr>
                      <a:r>
                        <a:rPr lang="en-US" sz="1800" b="0" kern="1200" dirty="0">
                          <a:solidFill>
                            <a:schemeClr val="accent2">
                              <a:lumMod val="75000"/>
                            </a:schemeClr>
                          </a:solidFill>
                          <a:effectLst/>
                          <a:latin typeface="Consolas" panose="020B0609020204030204" pitchFamily="49" charset="0"/>
                          <a:ea typeface="+mn-ea"/>
                          <a:cs typeface="+mn-cs"/>
                        </a:rPr>
                        <a:t>String</a:t>
                      </a:r>
                      <a:r>
                        <a:rPr lang="en-US" sz="1800" b="0" kern="1200" dirty="0">
                          <a:solidFill>
                            <a:schemeClr val="dk1"/>
                          </a:solidFill>
                          <a:effectLst/>
                          <a:latin typeface="Consolas" panose="020B0609020204030204" pitchFamily="49" charset="0"/>
                          <a:ea typeface="+mn-ea"/>
                          <a:cs typeface="+mn-cs"/>
                        </a:rPr>
                        <a:t>: Can Tho University of Technology </a:t>
                      </a:r>
                    </a:p>
                    <a:p>
                      <a:pPr>
                        <a:lnSpc>
                          <a:spcPct val="130000"/>
                        </a:lnSpc>
                      </a:pPr>
                      <a:r>
                        <a:rPr lang="en-US" sz="1800" b="0" kern="1200" dirty="0">
                          <a:solidFill>
                            <a:srgbClr val="7030A0"/>
                          </a:solidFill>
                          <a:effectLst/>
                          <a:latin typeface="Consolas" panose="020B0609020204030204" pitchFamily="49" charset="0"/>
                          <a:ea typeface="+mn-ea"/>
                          <a:cs typeface="+mn-cs"/>
                        </a:rPr>
                        <a:t>Fitness</a:t>
                      </a:r>
                      <a:r>
                        <a:rPr lang="en-US" sz="1800" b="0" kern="1200" dirty="0">
                          <a:solidFill>
                            <a:schemeClr val="dk1"/>
                          </a:solidFill>
                          <a:effectLst/>
                          <a:latin typeface="Consolas" panose="020B0609020204030204" pitchFamily="49" charset="0"/>
                          <a:ea typeface="+mn-ea"/>
                          <a:cs typeface="+mn-cs"/>
                        </a:rPr>
                        <a:t>: 0</a:t>
                      </a:r>
                    </a:p>
                  </a:txBody>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sp>
        <p:nvSpPr>
          <p:cNvPr id="3" name="Text Box 2"/>
          <p:cNvSpPr txBox="1"/>
          <p:nvPr/>
        </p:nvSpPr>
        <p:spPr>
          <a:xfrm>
            <a:off x="514984" y="953278"/>
            <a:ext cx="8965446" cy="841016"/>
          </a:xfrm>
          <a:prstGeom prst="rect">
            <a:avLst/>
          </a:prstGeom>
          <a:noFill/>
        </p:spPr>
        <p:txBody>
          <a:bodyPr wrap="square" rtlCol="0">
            <a:noAutofit/>
          </a:bodyPr>
          <a:lstStyle/>
          <a:p>
            <a:pPr marL="457200" indent="-457200">
              <a:buFont typeface="+mj-lt"/>
              <a:buAutoNum type="arabicPeriod"/>
            </a:pPr>
            <a:r>
              <a:rPr lang="vi-VN" sz="2400" b="1" dirty="0">
                <a:latin typeface="Times New Roman" panose="02020603050405020304" charset="0"/>
                <a:cs typeface="Times New Roman" panose="02020603050405020304" charset="0"/>
              </a:rPr>
              <a:t>Chạy chương trình demo “Tìm chuỗi mục tiêu được nhập ngẫu nhiên”</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sp>
        <p:nvSpPr>
          <p:cNvPr id="5" name="Round Diagonal Corner Rectangle 5"/>
          <p:cNvSpPr/>
          <p:nvPr/>
        </p:nvSpPr>
        <p:spPr>
          <a:xfrm>
            <a:off x="2479295" y="3178175"/>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THỰC HIỆN LẦN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336430"/>
            <a:ext cx="9501505" cy="6364725"/>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5" name="Text Box 2"/>
          <p:cNvSpPr txBox="1"/>
          <p:nvPr/>
        </p:nvSpPr>
        <p:spPr>
          <a:xfrm>
            <a:off x="434556" y="1976120"/>
            <a:ext cx="529590" cy="511810"/>
          </a:xfrm>
          <a:prstGeom prst="rect">
            <a:avLst/>
          </a:prstGeom>
          <a:noFill/>
        </p:spPr>
        <p:txBody>
          <a:bodyPr wrap="none" rtlCol="0" anchor="t">
            <a:noAutofit/>
          </a:bodyPr>
          <a:lstStyle/>
          <a:p>
            <a:endParaRPr lang="en-US">
              <a:cs typeface="Times New Roman" panose="02020603050405020304" charset="0"/>
              <a:sym typeface="Wingdings" panose="05000000000000000000" charset="0"/>
            </a:endParaRPr>
          </a:p>
        </p:txBody>
      </p:sp>
      <p:sp>
        <p:nvSpPr>
          <p:cNvPr id="3" name="Hexagon 2"/>
          <p:cNvSpPr/>
          <p:nvPr/>
        </p:nvSpPr>
        <p:spPr>
          <a:xfrm>
            <a:off x="434556" y="1855470"/>
            <a:ext cx="3486150" cy="3147060"/>
          </a:xfrm>
          <a:prstGeom prst="hexagon">
            <a:avLst/>
          </a:prstGeom>
          <a:ln w="12700" cmpd="sng">
            <a:solidFill>
              <a:schemeClr val="accent1">
                <a:shade val="50000"/>
              </a:schemeClr>
            </a:solidFill>
            <a:prstDash val="solid"/>
          </a:ln>
        </p:spPr>
        <p:style>
          <a:lnRef idx="0">
            <a:srgbClr val="FFFFFF"/>
          </a:lnRef>
          <a:fillRef idx="2">
            <a:schemeClr val="accent1"/>
          </a:fillRef>
          <a:effectRef idx="0">
            <a:srgbClr val="FFFFFF"/>
          </a:effectRef>
          <a:fontRef idx="minor">
            <a:schemeClr val="lt1"/>
          </a:fontRef>
        </p:style>
        <p:txBody>
          <a:bodyPr rtlCol="0" anchor="ctr"/>
          <a:lstStyle/>
          <a:p>
            <a:pPr algn="ctr"/>
            <a:r>
              <a:rPr lang="vi-VN" altLang="en-US" sz="3000" b="1" dirty="0">
                <a:latin typeface="Times New Roman" panose="02020603050405020304" charset="0"/>
                <a:cs typeface="Times New Roman" panose="02020603050405020304" charset="0"/>
                <a:sym typeface="+mn-ea"/>
              </a:rPr>
              <a:t>NỘI DUNG BÁO CÁO</a:t>
            </a:r>
            <a:r>
              <a:rPr lang="vi-VN" altLang="en-US" sz="2400" b="1" dirty="0">
                <a:latin typeface="Times New Roman" panose="02020603050405020304" charset="0"/>
                <a:cs typeface="Times New Roman" panose="02020603050405020304" charset="0"/>
                <a:sym typeface="+mn-ea"/>
              </a:rPr>
              <a:t> </a:t>
            </a:r>
          </a:p>
        </p:txBody>
      </p:sp>
      <p:sp>
        <p:nvSpPr>
          <p:cNvPr id="6" name="Text Box 13"/>
          <p:cNvSpPr txBox="1"/>
          <p:nvPr/>
        </p:nvSpPr>
        <p:spPr>
          <a:xfrm>
            <a:off x="4246677" y="1779587"/>
            <a:ext cx="5356129" cy="3298825"/>
          </a:xfrm>
          <a:prstGeom prst="rect">
            <a:avLst/>
          </a:prstGeom>
          <a:noFill/>
        </p:spPr>
        <p:txBody>
          <a:bodyPr wrap="square" rtlCol="0">
            <a:noAutofit/>
          </a:bodyPr>
          <a:lstStyle/>
          <a:p>
            <a:pPr marL="514350" indent="-514350">
              <a:buFont typeface="+mj-lt"/>
              <a:buAutoNum type="romanUcPeriod"/>
            </a:pPr>
            <a:r>
              <a:rPr lang="vi-VN" altLang="en-US" sz="2400" b="1" dirty="0">
                <a:latin typeface="Times New Roman" panose="02020603050405020304" charset="0"/>
                <a:cs typeface="Times New Roman" panose="02020603050405020304" charset="0"/>
              </a:rPr>
              <a:t>GIỚI THIỆU TỔNG QUAN</a:t>
            </a:r>
          </a:p>
          <a:p>
            <a:pPr marL="514350" indent="-514350">
              <a:buFont typeface="+mj-lt"/>
              <a:buAutoNum type="romanUcPeriod"/>
            </a:pPr>
            <a:endParaRPr lang="vi-VN" altLang="en-US" sz="2400" b="1" dirty="0">
              <a:latin typeface="Times New Roman" panose="02020603050405020304" charset="0"/>
              <a:cs typeface="Times New Roman" panose="02020603050405020304" charset="0"/>
            </a:endParaRPr>
          </a:p>
          <a:p>
            <a:pPr marL="514350" indent="-514350">
              <a:buFont typeface="+mj-lt"/>
              <a:buAutoNum type="romanUcPeriod"/>
            </a:pPr>
            <a:r>
              <a:rPr lang="vi-VN" altLang="en-US" sz="2400" b="1" dirty="0">
                <a:latin typeface="Times New Roman" panose="02020603050405020304" charset="0"/>
                <a:cs typeface="Times New Roman" panose="02020603050405020304" charset="0"/>
              </a:rPr>
              <a:t>CƠ SỞ LÝ THUYẾT</a:t>
            </a:r>
          </a:p>
          <a:p>
            <a:pPr marL="514350" indent="-514350">
              <a:buFont typeface="+mj-lt"/>
              <a:buAutoNum type="romanUcPeriod"/>
            </a:pPr>
            <a:endParaRPr lang="vi-VN" altLang="en-US" sz="2400" b="1" dirty="0">
              <a:latin typeface="Times New Roman" panose="02020603050405020304" charset="0"/>
              <a:cs typeface="Times New Roman" panose="02020603050405020304" charset="0"/>
            </a:endParaRPr>
          </a:p>
          <a:p>
            <a:pPr marL="514350" indent="-514350">
              <a:buFont typeface="+mj-lt"/>
              <a:buAutoNum type="romanUcPeriod"/>
            </a:pPr>
            <a:r>
              <a:rPr lang="vi-VN" altLang="en-US" sz="2400" b="1" dirty="0">
                <a:latin typeface="Times New Roman" panose="02020603050405020304" charset="0"/>
                <a:cs typeface="Times New Roman" panose="02020603050405020304" charset="0"/>
              </a:rPr>
              <a:t>PHƯƠNG PHÁP THỰC HIỆN</a:t>
            </a:r>
          </a:p>
          <a:p>
            <a:pPr marL="514350" indent="-514350">
              <a:buFont typeface="+mj-lt"/>
              <a:buAutoNum type="romanUcPeriod"/>
            </a:pPr>
            <a:endParaRPr lang="vi-VN" altLang="en-US" sz="2400" b="1" dirty="0">
              <a:latin typeface="Times New Roman" panose="02020603050405020304" charset="0"/>
              <a:cs typeface="Times New Roman" panose="02020603050405020304" charset="0"/>
            </a:endParaRPr>
          </a:p>
          <a:p>
            <a:pPr marL="514350" indent="-514350">
              <a:buFont typeface="+mj-lt"/>
              <a:buAutoNum type="romanUcPeriod"/>
            </a:pPr>
            <a:r>
              <a:rPr lang="vi-VN" altLang="en-US" sz="2400" b="1" dirty="0">
                <a:latin typeface="Times New Roman" panose="02020603050405020304" charset="0"/>
                <a:cs typeface="Times New Roman" panose="02020603050405020304" charset="0"/>
              </a:rPr>
              <a:t>KẾT QUẢ </a:t>
            </a:r>
          </a:p>
          <a:p>
            <a:pPr marL="514350" indent="-514350">
              <a:buFont typeface="+mj-lt"/>
              <a:buAutoNum type="romanUcPeriod"/>
            </a:pPr>
            <a:endParaRPr lang="vi-VN" altLang="en-US" sz="2400" b="1" dirty="0">
              <a:latin typeface="Times New Roman" panose="02020603050405020304" charset="0"/>
              <a:cs typeface="Times New Roman" panose="02020603050405020304" charset="0"/>
            </a:endParaRPr>
          </a:p>
          <a:p>
            <a:pPr marL="514350" indent="-514350">
              <a:buFont typeface="+mj-lt"/>
              <a:buAutoNum type="romanUcPeriod"/>
            </a:pPr>
            <a:r>
              <a:rPr lang="vi-VN" altLang="en-US" sz="2400" b="1" dirty="0">
                <a:latin typeface="Times New Roman" panose="02020603050405020304" charset="0"/>
                <a:cs typeface="Times New Roman" panose="02020603050405020304" charset="0"/>
              </a:rPr>
              <a:t>ĐÁNH GIÁ VÀ KẾT LUẬN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4"/>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pic>
        <p:nvPicPr>
          <p:cNvPr id="6" name="Processing_2_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4042" y="1312281"/>
            <a:ext cx="8870590" cy="484684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3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sp>
        <p:nvSpPr>
          <p:cNvPr id="3" name="Text Box 2"/>
          <p:cNvSpPr txBox="1"/>
          <p:nvPr/>
        </p:nvSpPr>
        <p:spPr>
          <a:xfrm>
            <a:off x="514984" y="953278"/>
            <a:ext cx="8965446" cy="841016"/>
          </a:xfrm>
          <a:prstGeom prst="rect">
            <a:avLst/>
          </a:prstGeom>
          <a:noFill/>
        </p:spPr>
        <p:txBody>
          <a:bodyPr wrap="square" rtlCol="0">
            <a:noAutofit/>
          </a:bodyPr>
          <a:lstStyle/>
          <a:p>
            <a:pPr marL="457200" indent="-457200">
              <a:buFont typeface="+mj-lt"/>
              <a:buAutoNum type="arabicPeriod"/>
            </a:pPr>
            <a:r>
              <a:rPr lang="vi-VN" sz="2400" b="1" dirty="0">
                <a:latin typeface="Times New Roman" panose="02020603050405020304" charset="0"/>
                <a:cs typeface="Times New Roman" panose="02020603050405020304" charset="0"/>
              </a:rPr>
              <a:t>Chạy chương trình demo “Tìm chuỗi mục tiêu được nhập ngẫu nhiên”</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6" name="Table 5"/>
          <p:cNvGraphicFramePr>
            <a:graphicFrameLocks noGrp="1"/>
          </p:cNvGraphicFramePr>
          <p:nvPr/>
        </p:nvGraphicFramePr>
        <p:xfrm>
          <a:off x="905774" y="2383386"/>
          <a:ext cx="8410406" cy="1130935"/>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410406">
                  <a:extLst>
                    <a:ext uri="{9D8B030D-6E8A-4147-A177-3AD203B41FA5}">
                      <a16:colId xmlns:a16="http://schemas.microsoft.com/office/drawing/2014/main" val="20000"/>
                    </a:ext>
                  </a:extLst>
                </a:gridCol>
              </a:tblGrid>
              <a:tr h="375096">
                <a:tc>
                  <a:txBody>
                    <a:bodyPr/>
                    <a:lstStyle/>
                    <a:p>
                      <a:pPr>
                        <a:lnSpc>
                          <a:spcPct val="130000"/>
                        </a:lnSpc>
                      </a:pPr>
                      <a:r>
                        <a:rPr lang="en-US" sz="1800" b="0" kern="1200" dirty="0">
                          <a:solidFill>
                            <a:schemeClr val="accent1">
                              <a:lumMod val="75000"/>
                            </a:schemeClr>
                          </a:solidFill>
                          <a:effectLst/>
                          <a:latin typeface="Consolas" panose="020B0609020204030204" pitchFamily="49" charset="0"/>
                          <a:ea typeface="+mn-ea"/>
                          <a:cs typeface="+mn-cs"/>
                        </a:rPr>
                        <a:t>Generation</a:t>
                      </a:r>
                      <a:r>
                        <a:rPr lang="en-US" sz="1800" b="0" kern="1200" dirty="0">
                          <a:solidFill>
                            <a:schemeClr val="dk1"/>
                          </a:solidFill>
                          <a:effectLst/>
                          <a:latin typeface="Consolas" panose="020B0609020204030204" pitchFamily="49" charset="0"/>
                          <a:ea typeface="+mn-ea"/>
                          <a:cs typeface="+mn-cs"/>
                        </a:rPr>
                        <a:t>: 12760 </a:t>
                      </a:r>
                    </a:p>
                    <a:p>
                      <a:pPr>
                        <a:lnSpc>
                          <a:spcPct val="130000"/>
                        </a:lnSpc>
                      </a:pPr>
                      <a:r>
                        <a:rPr lang="en-US" sz="1800" b="0" kern="1200" dirty="0">
                          <a:solidFill>
                            <a:schemeClr val="accent2">
                              <a:lumMod val="75000"/>
                            </a:schemeClr>
                          </a:solidFill>
                          <a:effectLst/>
                          <a:latin typeface="Consolas" panose="020B0609020204030204" pitchFamily="49" charset="0"/>
                          <a:ea typeface="+mn-ea"/>
                          <a:cs typeface="+mn-cs"/>
                        </a:rPr>
                        <a:t>String</a:t>
                      </a:r>
                      <a:r>
                        <a:rPr lang="en-US" sz="1800" b="0" kern="1200" dirty="0">
                          <a:solidFill>
                            <a:schemeClr val="dk1"/>
                          </a:solidFill>
                          <a:effectLst/>
                          <a:latin typeface="Consolas" panose="020B0609020204030204" pitchFamily="49" charset="0"/>
                          <a:ea typeface="+mn-ea"/>
                          <a:cs typeface="+mn-cs"/>
                        </a:rPr>
                        <a:t>: Can Tho University of Technology </a:t>
                      </a:r>
                    </a:p>
                    <a:p>
                      <a:pPr>
                        <a:lnSpc>
                          <a:spcPct val="130000"/>
                        </a:lnSpc>
                      </a:pPr>
                      <a:r>
                        <a:rPr lang="en-US" sz="1800" b="0" kern="1200" dirty="0">
                          <a:solidFill>
                            <a:srgbClr val="7030A0"/>
                          </a:solidFill>
                          <a:effectLst/>
                          <a:latin typeface="Consolas" panose="020B0609020204030204" pitchFamily="49" charset="0"/>
                          <a:ea typeface="+mn-ea"/>
                          <a:cs typeface="+mn-cs"/>
                        </a:rPr>
                        <a:t>Fitness</a:t>
                      </a:r>
                      <a:r>
                        <a:rPr lang="en-US" sz="1800" b="0" kern="1200" dirty="0">
                          <a:solidFill>
                            <a:schemeClr val="dk1"/>
                          </a:solidFill>
                          <a:effectLst/>
                          <a:latin typeface="Consolas" panose="020B0609020204030204" pitchFamily="49" charset="0"/>
                          <a:ea typeface="+mn-ea"/>
                          <a:cs typeface="+mn-cs"/>
                        </a:rPr>
                        <a:t>: 0</a:t>
                      </a:r>
                    </a:p>
                  </a:txBody>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7844011" cy="553998"/>
          </a:xfrm>
          <a:prstGeom prst="rect">
            <a:avLst/>
          </a:prstGeom>
          <a:noFill/>
        </p:spPr>
        <p:txBody>
          <a:bodyPr wrap="square" rtlCol="0">
            <a:spAutoFit/>
          </a:bodyPr>
          <a:lstStyle/>
          <a:p>
            <a:pPr marL="571500" indent="-571500">
              <a:buFont typeface="+mj-lt"/>
              <a:buAutoNum type="romanUcPeriod" startAt="5"/>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LUẬN VÀ HƯỚNG PHÁT TRIỂN</a:t>
            </a:r>
          </a:p>
        </p:txBody>
      </p:sp>
      <p:sp>
        <p:nvSpPr>
          <p:cNvPr id="5" name="Round Diagonal Corner Rectangle 5"/>
          <p:cNvSpPr/>
          <p:nvPr/>
        </p:nvSpPr>
        <p:spPr>
          <a:xfrm>
            <a:off x="2581910" y="2056741"/>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KẾT LUẬN</a:t>
            </a:r>
          </a:p>
        </p:txBody>
      </p:sp>
      <p:sp>
        <p:nvSpPr>
          <p:cNvPr id="6" name="Round Diagonal Corner Rectangle 5"/>
          <p:cNvSpPr/>
          <p:nvPr/>
        </p:nvSpPr>
        <p:spPr>
          <a:xfrm>
            <a:off x="2581911" y="4081074"/>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HƯỚNG PHÁT TRIỂN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7" name="Rectangle: Diagonal Corners Rounded 6"/>
          <p:cNvSpPr/>
          <p:nvPr/>
        </p:nvSpPr>
        <p:spPr>
          <a:xfrm>
            <a:off x="698739" y="2717321"/>
            <a:ext cx="8298611" cy="1026543"/>
          </a:xfrm>
          <a:prstGeom prst="round2Diag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2841" y="2939700"/>
            <a:ext cx="5230406" cy="553998"/>
          </a:xfrm>
          <a:prstGeom prst="rect">
            <a:avLst/>
          </a:prstGeom>
          <a:noFill/>
        </p:spPr>
        <p:txBody>
          <a:bodyPr wrap="none" rtlCol="0">
            <a:spAutoFit/>
          </a:bodyPr>
          <a:lstStyle/>
          <a:p>
            <a:r>
              <a:rPr lang="vi-VN" sz="3000" dirty="0">
                <a:solidFill>
                  <a:schemeClr val="accent1">
                    <a:lumMod val="50000"/>
                  </a:schemeClr>
                </a:solidFill>
                <a:effectLst>
                  <a:reflection blurRad="6350" stA="55000" endA="300" endPos="45500" dir="5400000" sy="-100000" algn="bl" rotWithShape="0"/>
                </a:effectLst>
                <a:latin typeface="+mj-lt"/>
              </a:rPr>
              <a:t>XIN CHÂN THÀNH CẢM ƠN!</a:t>
            </a:r>
            <a:endParaRPr lang="en-US" sz="3000" dirty="0">
              <a:solidFill>
                <a:schemeClr val="accent1">
                  <a:lumMod val="50000"/>
                </a:schemeClr>
              </a:solidFill>
              <a:effectLst>
                <a:reflection blurRad="6350" stA="55000" endA="300" endPos="45500" dir="5400000" sy="-100000" algn="bl" rotWithShape="0"/>
              </a:effectLst>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402736" cy="553998"/>
          </a:xfrm>
          <a:prstGeom prst="rect">
            <a:avLst/>
          </a:prstGeom>
          <a:noFill/>
        </p:spPr>
        <p:txBody>
          <a:bodyPr wrap="square" rtlCol="0">
            <a:spAutoFit/>
          </a:bodyPr>
          <a:lstStyle/>
          <a:p>
            <a:pPr marL="571500" indent="-571500">
              <a:buFont typeface="+mj-lt"/>
              <a:buAutoNum type="romanUcPeriod"/>
            </a:pPr>
            <a:r>
              <a:rPr lang="vi-VN" altLang="en-US" sz="3000" b="1">
                <a:effectLst>
                  <a:reflection blurRad="6350" stA="55000" endA="300" endPos="45500" dir="5400000" sy="-100000" algn="bl" rotWithShape="0"/>
                </a:effectLst>
                <a:latin typeface="Times New Roman" panose="02020603050405020304" charset="0"/>
                <a:cs typeface="Times New Roman" panose="02020603050405020304" charset="0"/>
              </a:rPr>
              <a:t>GIỚI THIỆU TỔNG QUAN</a:t>
            </a:r>
            <a:endPar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endParaRPr>
          </a:p>
        </p:txBody>
      </p:sp>
      <p:sp>
        <p:nvSpPr>
          <p:cNvPr id="5" name="Text Box 2"/>
          <p:cNvSpPr txBox="1"/>
          <p:nvPr/>
        </p:nvSpPr>
        <p:spPr>
          <a:xfrm>
            <a:off x="434556" y="1976120"/>
            <a:ext cx="529590" cy="511810"/>
          </a:xfrm>
          <a:prstGeom prst="rect">
            <a:avLst/>
          </a:prstGeom>
          <a:noFill/>
        </p:spPr>
        <p:txBody>
          <a:bodyPr wrap="none" rtlCol="0" anchor="t">
            <a:noAutofit/>
          </a:bodyPr>
          <a:lstStyle/>
          <a:p>
            <a:endParaRPr lang="en-US">
              <a:cs typeface="Times New Roman" panose="02020603050405020304" charset="0"/>
              <a:sym typeface="Wingdings" panose="05000000000000000000" charset="0"/>
            </a:endParaRPr>
          </a:p>
        </p:txBody>
      </p:sp>
      <p:sp>
        <p:nvSpPr>
          <p:cNvPr id="7" name="Round Diagonal Corner Rectangle 20"/>
          <p:cNvSpPr/>
          <p:nvPr/>
        </p:nvSpPr>
        <p:spPr>
          <a:xfrm>
            <a:off x="468117" y="4460045"/>
            <a:ext cx="3877896"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rPr>
              <a:t>ĐỐI TƯỢNG VÀ PHẠM VI</a:t>
            </a:r>
          </a:p>
        </p:txBody>
      </p:sp>
      <p:sp>
        <p:nvSpPr>
          <p:cNvPr id="8" name="Round Diagonal Corner Rectangle 20"/>
          <p:cNvSpPr/>
          <p:nvPr/>
        </p:nvSpPr>
        <p:spPr>
          <a:xfrm>
            <a:off x="468117" y="1930400"/>
            <a:ext cx="3877896"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rPr>
              <a:t>LÝ DO CHỌN ĐỀ TÀI</a:t>
            </a:r>
          </a:p>
        </p:txBody>
      </p:sp>
      <p:sp>
        <p:nvSpPr>
          <p:cNvPr id="9" name="Round Diagonal Corner Rectangle 20"/>
          <p:cNvSpPr/>
          <p:nvPr/>
        </p:nvSpPr>
        <p:spPr>
          <a:xfrm>
            <a:off x="5395862" y="4460045"/>
            <a:ext cx="3877896"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rPr>
              <a:t>GIỚI THIỆU DEMO</a:t>
            </a:r>
          </a:p>
        </p:txBody>
      </p:sp>
      <p:sp>
        <p:nvSpPr>
          <p:cNvPr id="11" name="Round Diagonal Corner Rectangle 20"/>
          <p:cNvSpPr/>
          <p:nvPr/>
        </p:nvSpPr>
        <p:spPr>
          <a:xfrm>
            <a:off x="5395862" y="1930400"/>
            <a:ext cx="3877896"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rPr>
              <a:t>MỤC TIÊU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4565650" cy="553085"/>
          </a:xfrm>
          <a:prstGeom prst="rect">
            <a:avLst/>
          </a:prstGeom>
          <a:noFill/>
        </p:spPr>
        <p:txBody>
          <a:bodyPr wrap="square" rtlCol="0">
            <a:spAutoFit/>
          </a:bodyPr>
          <a:lstStyle/>
          <a:p>
            <a:pPr marL="571500" indent="-571500">
              <a:buFont typeface="+mj-lt"/>
              <a:buAutoNum type="romanUcPeriod" startAt="2"/>
            </a:pP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CƠ SỞ LÝ THUYẾT</a:t>
            </a:r>
          </a:p>
        </p:txBody>
      </p:sp>
      <p:sp>
        <p:nvSpPr>
          <p:cNvPr id="6" name="Round Diagonal Corner Rectangle 5"/>
          <p:cNvSpPr/>
          <p:nvPr/>
        </p:nvSpPr>
        <p:spPr>
          <a:xfrm>
            <a:off x="2485145" y="1962346"/>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 DI TRUYỀN TRONG TỰ NHIÊN</a:t>
            </a:r>
          </a:p>
        </p:txBody>
      </p:sp>
      <p:sp>
        <p:nvSpPr>
          <p:cNvPr id="3" name="Round Diagonal Corner Rectangle 5"/>
          <p:cNvSpPr/>
          <p:nvPr/>
        </p:nvSpPr>
        <p:spPr>
          <a:xfrm>
            <a:off x="2479295" y="4451546"/>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GIẢI THUẬT DI TRUYỀN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4565650" cy="553085"/>
          </a:xfrm>
          <a:prstGeom prst="rect">
            <a:avLst/>
          </a:prstGeom>
          <a:noFill/>
        </p:spPr>
        <p:txBody>
          <a:bodyPr wrap="square" rtlCol="0">
            <a:spAutoFit/>
          </a:bodyPr>
          <a:lstStyle/>
          <a:p>
            <a:pPr marL="571500" indent="-571500">
              <a:buFont typeface="+mj-lt"/>
              <a:buAutoNum type="romanUcPeriod" startAt="2"/>
            </a:pP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CƠ SỞ LÝ THUYẾT</a:t>
            </a:r>
          </a:p>
        </p:txBody>
      </p:sp>
      <p:sp>
        <p:nvSpPr>
          <p:cNvPr id="3" name="Text Box 2"/>
          <p:cNvSpPr txBox="1"/>
          <p:nvPr/>
        </p:nvSpPr>
        <p:spPr>
          <a:xfrm>
            <a:off x="140335" y="1308734"/>
            <a:ext cx="9465945" cy="2322987"/>
          </a:xfrm>
          <a:prstGeom prst="rect">
            <a:avLst/>
          </a:prstGeom>
          <a:noFill/>
        </p:spPr>
        <p:txBody>
          <a:bodyPr wrap="square" rtlCol="0">
            <a:noAutofit/>
          </a:bodyPr>
          <a:lstStyle/>
          <a:p>
            <a:pPr marL="342900" indent="-342900" algn="l">
              <a:lnSpc>
                <a:spcPct val="150000"/>
              </a:lnSpc>
              <a:buFont typeface="Wingdings" panose="05000000000000000000" charset="0"/>
              <a:buChar char="v"/>
            </a:pPr>
            <a:r>
              <a:rPr lang="vi-VN" altLang="en-US" sz="2400" b="1" dirty="0">
                <a:latin typeface="Times New Roman" panose="02020603050405020304" charset="0"/>
                <a:cs typeface="Times New Roman" panose="02020603050405020304" charset="0"/>
              </a:rPr>
              <a:t>Di truyền trong tự nhiên</a:t>
            </a:r>
            <a:endParaRPr lang="vi-VN" altLang="en-US" sz="2400" dirty="0">
              <a:latin typeface="Times New Roman" panose="02020603050405020304" charset="0"/>
              <a:cs typeface="Times New Roman" panose="02020603050405020304" charset="0"/>
            </a:endParaRPr>
          </a:p>
          <a:p>
            <a:pPr algn="just">
              <a:lnSpc>
                <a:spcPct val="150000"/>
              </a:lnSpc>
            </a:pPr>
            <a:r>
              <a:rPr lang="vi-VN" altLang="en-US" sz="2400" dirty="0">
                <a:latin typeface="Times New Roman" panose="02020603050405020304" charset="0"/>
                <a:cs typeface="Times New Roman" panose="02020603050405020304" charset="0"/>
              </a:rPr>
              <a:t>    Di truyền là quá trình di chuyển những đặc trưng sinh học từ một cá thể cha mẹ đến cá thể con cái và đồng nghĩa với việc di chuyển các gen, gen thừa nhận mang thông tin sinh học (hay thông tin di truyền).</a:t>
            </a:r>
            <a:endParaRPr lang="vi-VN" altLang="en-US" sz="2400" b="1" dirty="0">
              <a:latin typeface="Times New Roman" panose="02020603050405020304" charset="0"/>
              <a:cs typeface="Times New Roman" panose="02020603050405020304" charset="0"/>
            </a:endParaRPr>
          </a:p>
        </p:txBody>
      </p:sp>
      <p:sp>
        <p:nvSpPr>
          <p:cNvPr id="5" name="Rounded Rectangle 52"/>
          <p:cNvSpPr/>
          <p:nvPr/>
        </p:nvSpPr>
        <p:spPr>
          <a:xfrm>
            <a:off x="1653558" y="3856924"/>
            <a:ext cx="2542240" cy="8480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vi-VN" sz="2400" b="1" dirty="0">
                <a:latin typeface="Times New Roman" panose="02020603050405020304" charset="0"/>
                <a:cs typeface="Times New Roman" panose="02020603050405020304" charset="0"/>
                <a:sym typeface="+mn-ea"/>
              </a:rPr>
              <a:t>Population</a:t>
            </a:r>
            <a:endParaRPr lang="en-US" sz="2400" b="1" dirty="0"/>
          </a:p>
        </p:txBody>
      </p:sp>
      <p:sp>
        <p:nvSpPr>
          <p:cNvPr id="6" name="Rounded Rectangle 52"/>
          <p:cNvSpPr/>
          <p:nvPr/>
        </p:nvSpPr>
        <p:spPr>
          <a:xfrm>
            <a:off x="5296979" y="3856924"/>
            <a:ext cx="2542240" cy="8480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Natural Selection</a:t>
            </a:r>
            <a:endParaRPr lang="en-US" sz="2400" b="1" dirty="0"/>
          </a:p>
        </p:txBody>
      </p:sp>
      <p:sp>
        <p:nvSpPr>
          <p:cNvPr id="7" name="Rounded Rectangle 52"/>
          <p:cNvSpPr/>
          <p:nvPr/>
        </p:nvSpPr>
        <p:spPr>
          <a:xfrm>
            <a:off x="1653558" y="5384058"/>
            <a:ext cx="2542240" cy="8480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Mutation</a:t>
            </a:r>
            <a:endParaRPr lang="en-US" sz="2400" b="1" dirty="0"/>
          </a:p>
        </p:txBody>
      </p:sp>
      <p:sp>
        <p:nvSpPr>
          <p:cNvPr id="8" name="Rounded Rectangle 52"/>
          <p:cNvSpPr/>
          <p:nvPr/>
        </p:nvSpPr>
        <p:spPr>
          <a:xfrm>
            <a:off x="5296979" y="5384058"/>
            <a:ext cx="2542240" cy="8480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Evolution</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4565650" cy="553085"/>
          </a:xfrm>
          <a:prstGeom prst="rect">
            <a:avLst/>
          </a:prstGeom>
          <a:noFill/>
        </p:spPr>
        <p:txBody>
          <a:bodyPr wrap="square" rtlCol="0">
            <a:spAutoFit/>
          </a:bodyPr>
          <a:lstStyle/>
          <a:p>
            <a:pPr marL="571500" indent="-571500">
              <a:buFont typeface="+mj-lt"/>
              <a:buAutoNum type="romanUcPeriod" startAt="2"/>
            </a:pP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CƠ SỞ LÝ THUYẾT</a:t>
            </a:r>
          </a:p>
        </p:txBody>
      </p:sp>
      <p:sp>
        <p:nvSpPr>
          <p:cNvPr id="3" name="Text Box 2"/>
          <p:cNvSpPr txBox="1"/>
          <p:nvPr/>
        </p:nvSpPr>
        <p:spPr>
          <a:xfrm>
            <a:off x="140335" y="1308734"/>
            <a:ext cx="9465945" cy="2409251"/>
          </a:xfrm>
          <a:prstGeom prst="rect">
            <a:avLst/>
          </a:prstGeom>
          <a:noFill/>
        </p:spPr>
        <p:txBody>
          <a:bodyPr wrap="square" rtlCol="0">
            <a:noAutofit/>
          </a:bodyPr>
          <a:lstStyle/>
          <a:p>
            <a:pPr marL="342900" indent="-342900" algn="l">
              <a:lnSpc>
                <a:spcPct val="150000"/>
              </a:lnSpc>
              <a:buFont typeface="Wingdings" panose="05000000000000000000" charset="0"/>
              <a:buChar char="v"/>
            </a:pPr>
            <a:r>
              <a:rPr lang="vi-VN" altLang="en-US" sz="2400" b="1" dirty="0">
                <a:latin typeface="Times New Roman" panose="02020603050405020304" charset="0"/>
                <a:cs typeface="Times New Roman" panose="02020603050405020304" charset="0"/>
              </a:rPr>
              <a:t>Giải thuật di truyền</a:t>
            </a:r>
          </a:p>
          <a:p>
            <a:pPr algn="just">
              <a:lnSpc>
                <a:spcPct val="150000"/>
              </a:lnSpc>
            </a:pPr>
            <a:r>
              <a:rPr lang="vi-VN" altLang="en-US" sz="2400" dirty="0">
                <a:latin typeface="Times New Roman" panose="02020603050405020304" charset="0"/>
                <a:cs typeface="Times New Roman" panose="02020603050405020304" charset="0"/>
              </a:rPr>
              <a:t>    Giải thuật di truyền là một kỹ thuật trong chuyên ngành khoa học máy tính nhằm tìm kiếm giải pháp thích hợp nhất trong tập hợp các giải pháp cho bài toán tối ưu tổ hợp (Combinatorial Optimization).</a:t>
            </a:r>
          </a:p>
          <a:p>
            <a:pPr algn="l">
              <a:lnSpc>
                <a:spcPct val="150000"/>
              </a:lnSpc>
            </a:pPr>
            <a:endParaRPr lang="vi-VN" altLang="en-US" sz="2400" b="1"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4565650" cy="553085"/>
          </a:xfrm>
          <a:prstGeom prst="rect">
            <a:avLst/>
          </a:prstGeom>
          <a:noFill/>
        </p:spPr>
        <p:txBody>
          <a:bodyPr wrap="square" rtlCol="0">
            <a:spAutoFit/>
          </a:bodyPr>
          <a:lstStyle/>
          <a:p>
            <a:pPr marL="571500" indent="-571500">
              <a:buFont typeface="+mj-lt"/>
              <a:buAutoNum type="romanUcPeriod" startAt="2"/>
            </a:pP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CƠ SỞ LÝ THUYẾT</a:t>
            </a:r>
          </a:p>
        </p:txBody>
      </p:sp>
      <p:sp>
        <p:nvSpPr>
          <p:cNvPr id="30" name="Rounded Rectangle 52"/>
          <p:cNvSpPr/>
          <p:nvPr/>
        </p:nvSpPr>
        <p:spPr>
          <a:xfrm>
            <a:off x="259083" y="1661274"/>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vi-VN" sz="2400" b="1" dirty="0">
                <a:latin typeface="Times New Roman" panose="02020603050405020304" charset="0"/>
                <a:cs typeface="Times New Roman" panose="02020603050405020304" charset="0"/>
                <a:sym typeface="+mn-ea"/>
              </a:rPr>
              <a:t>Initialization</a:t>
            </a:r>
            <a:endParaRPr lang="en-US" sz="2400" b="1" dirty="0"/>
          </a:p>
        </p:txBody>
      </p:sp>
      <p:sp>
        <p:nvSpPr>
          <p:cNvPr id="15" name="Rounded Rectangle 52"/>
          <p:cNvSpPr/>
          <p:nvPr/>
        </p:nvSpPr>
        <p:spPr>
          <a:xfrm>
            <a:off x="2666870" y="1661274"/>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Population</a:t>
            </a:r>
            <a:endParaRPr lang="en-US" sz="2400" b="1" dirty="0"/>
          </a:p>
        </p:txBody>
      </p:sp>
      <p:sp>
        <p:nvSpPr>
          <p:cNvPr id="16" name="Rounded Rectangle 52"/>
          <p:cNvSpPr/>
          <p:nvPr/>
        </p:nvSpPr>
        <p:spPr>
          <a:xfrm>
            <a:off x="5067548" y="1661274"/>
            <a:ext cx="1985838"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Chromosome</a:t>
            </a:r>
            <a:endParaRPr lang="en-US" sz="2400" b="1" dirty="0"/>
          </a:p>
        </p:txBody>
      </p:sp>
      <p:sp>
        <p:nvSpPr>
          <p:cNvPr id="17" name="Rounded Rectangle 52"/>
          <p:cNvSpPr/>
          <p:nvPr/>
        </p:nvSpPr>
        <p:spPr>
          <a:xfrm>
            <a:off x="7502443" y="1661274"/>
            <a:ext cx="1995579"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Gen</a:t>
            </a:r>
            <a:endParaRPr lang="en-US" sz="2400" b="1" dirty="0"/>
          </a:p>
        </p:txBody>
      </p:sp>
      <p:sp>
        <p:nvSpPr>
          <p:cNvPr id="18" name="Rounded Rectangle 52"/>
          <p:cNvSpPr/>
          <p:nvPr/>
        </p:nvSpPr>
        <p:spPr>
          <a:xfrm>
            <a:off x="259083" y="2725361"/>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Fitness</a:t>
            </a:r>
            <a:endParaRPr lang="en-US" sz="2400" b="1" dirty="0"/>
          </a:p>
        </p:txBody>
      </p:sp>
      <p:sp>
        <p:nvSpPr>
          <p:cNvPr id="19" name="Rounded Rectangle 52"/>
          <p:cNvSpPr/>
          <p:nvPr/>
        </p:nvSpPr>
        <p:spPr>
          <a:xfrm>
            <a:off x="2693978" y="2725361"/>
            <a:ext cx="2431728"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Absolute Fitness</a:t>
            </a:r>
            <a:endParaRPr lang="en-US" sz="2400" b="1" dirty="0"/>
          </a:p>
        </p:txBody>
      </p:sp>
      <p:sp>
        <p:nvSpPr>
          <p:cNvPr id="20" name="Rounded Rectangle 52"/>
          <p:cNvSpPr/>
          <p:nvPr/>
        </p:nvSpPr>
        <p:spPr>
          <a:xfrm>
            <a:off x="259083" y="3783798"/>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Selection</a:t>
            </a:r>
            <a:endParaRPr lang="en-US" sz="2400" b="1" dirty="0"/>
          </a:p>
        </p:txBody>
      </p:sp>
      <p:sp>
        <p:nvSpPr>
          <p:cNvPr id="21" name="Rounded Rectangle 52"/>
          <p:cNvSpPr/>
          <p:nvPr/>
        </p:nvSpPr>
        <p:spPr>
          <a:xfrm>
            <a:off x="2693978" y="3397767"/>
            <a:ext cx="3337291"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Rank – Based Selection</a:t>
            </a:r>
            <a:endParaRPr lang="en-US" sz="2400" b="1" dirty="0"/>
          </a:p>
        </p:txBody>
      </p:sp>
      <p:sp>
        <p:nvSpPr>
          <p:cNvPr id="22" name="Rounded Rectangle 52"/>
          <p:cNvSpPr/>
          <p:nvPr/>
        </p:nvSpPr>
        <p:spPr>
          <a:xfrm>
            <a:off x="2696148" y="4295262"/>
            <a:ext cx="2297500"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Elitist Selection</a:t>
            </a:r>
            <a:endParaRPr lang="en-US" sz="2400" b="1" dirty="0"/>
          </a:p>
        </p:txBody>
      </p:sp>
      <p:sp>
        <p:nvSpPr>
          <p:cNvPr id="23" name="Rounded Rectangle 52"/>
          <p:cNvSpPr/>
          <p:nvPr/>
        </p:nvSpPr>
        <p:spPr>
          <a:xfrm>
            <a:off x="259083" y="5940814"/>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Mutation</a:t>
            </a:r>
            <a:endParaRPr lang="en-US" sz="2400" b="1" dirty="0"/>
          </a:p>
        </p:txBody>
      </p:sp>
      <p:sp>
        <p:nvSpPr>
          <p:cNvPr id="24" name="Rounded Rectangle 52"/>
          <p:cNvSpPr/>
          <p:nvPr/>
        </p:nvSpPr>
        <p:spPr>
          <a:xfrm>
            <a:off x="2693978" y="5940814"/>
            <a:ext cx="249603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Shuffle Mutation</a:t>
            </a:r>
            <a:endParaRPr lang="en-US" sz="2400" b="1" dirty="0"/>
          </a:p>
        </p:txBody>
      </p:sp>
      <p:sp>
        <p:nvSpPr>
          <p:cNvPr id="25" name="Rounded Rectangle 52"/>
          <p:cNvSpPr/>
          <p:nvPr/>
        </p:nvSpPr>
        <p:spPr>
          <a:xfrm>
            <a:off x="259083" y="5003805"/>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Crossover</a:t>
            </a:r>
            <a:endParaRPr lang="en-US" sz="2400" b="1" dirty="0"/>
          </a:p>
        </p:txBody>
      </p:sp>
      <p:sp>
        <p:nvSpPr>
          <p:cNvPr id="37" name="Rounded Rectangle 52"/>
          <p:cNvSpPr/>
          <p:nvPr/>
        </p:nvSpPr>
        <p:spPr>
          <a:xfrm>
            <a:off x="2693978" y="5003805"/>
            <a:ext cx="2754848"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Uniform Crossover</a:t>
            </a:r>
            <a:endParaRPr lang="en-US" sz="2400" b="1" dirty="0"/>
          </a:p>
        </p:txBody>
      </p:sp>
      <p:sp>
        <p:nvSpPr>
          <p:cNvPr id="3" name="Text Box 2"/>
          <p:cNvSpPr txBox="1"/>
          <p:nvPr/>
        </p:nvSpPr>
        <p:spPr>
          <a:xfrm>
            <a:off x="259083" y="955057"/>
            <a:ext cx="6046826" cy="527892"/>
          </a:xfrm>
          <a:prstGeom prst="rect">
            <a:avLst/>
          </a:prstGeom>
          <a:noFill/>
        </p:spPr>
        <p:txBody>
          <a:bodyPr wrap="square" rtlCol="0">
            <a:noAutofit/>
          </a:bodyPr>
          <a:lstStyle/>
          <a:p>
            <a:pPr marL="342900" indent="-342900" algn="l">
              <a:lnSpc>
                <a:spcPct val="150000"/>
              </a:lnSpc>
              <a:buFont typeface="Wingdings" panose="05000000000000000000" charset="0"/>
              <a:buChar char="v"/>
            </a:pPr>
            <a:r>
              <a:rPr lang="vi-VN" altLang="en-US" sz="2400" b="1" dirty="0">
                <a:latin typeface="Times New Roman" panose="02020603050405020304" charset="0"/>
                <a:cs typeface="Times New Roman" panose="02020603050405020304" charset="0"/>
              </a:rPr>
              <a:t>Các thành phần trong giải thuật di truyền</a:t>
            </a:r>
          </a:p>
        </p:txBody>
      </p:sp>
      <p:cxnSp>
        <p:nvCxnSpPr>
          <p:cNvPr id="6" name="Straight Arrow Connector 5"/>
          <p:cNvCxnSpPr>
            <a:stCxn id="18" idx="3"/>
            <a:endCxn id="19" idx="1"/>
          </p:cNvCxnSpPr>
          <p:nvPr/>
        </p:nvCxnSpPr>
        <p:spPr>
          <a:xfrm>
            <a:off x="2173855" y="3008359"/>
            <a:ext cx="5201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3"/>
            <a:endCxn id="21" idx="1"/>
          </p:cNvCxnSpPr>
          <p:nvPr/>
        </p:nvCxnSpPr>
        <p:spPr>
          <a:xfrm flipV="1">
            <a:off x="2173855" y="3680765"/>
            <a:ext cx="520123" cy="3860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0" idx="3"/>
            <a:endCxn id="22" idx="1"/>
          </p:cNvCxnSpPr>
          <p:nvPr/>
        </p:nvCxnSpPr>
        <p:spPr>
          <a:xfrm>
            <a:off x="2173855" y="4066796"/>
            <a:ext cx="522293" cy="511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5" idx="3"/>
            <a:endCxn id="37" idx="1"/>
          </p:cNvCxnSpPr>
          <p:nvPr/>
        </p:nvCxnSpPr>
        <p:spPr>
          <a:xfrm>
            <a:off x="2173855" y="5286803"/>
            <a:ext cx="5201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24" idx="1"/>
          </p:cNvCxnSpPr>
          <p:nvPr/>
        </p:nvCxnSpPr>
        <p:spPr>
          <a:xfrm>
            <a:off x="2173855" y="6223812"/>
            <a:ext cx="5201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0" idx="3"/>
            <a:endCxn id="15" idx="1"/>
          </p:cNvCxnSpPr>
          <p:nvPr/>
        </p:nvCxnSpPr>
        <p:spPr>
          <a:xfrm>
            <a:off x="2173855" y="1944272"/>
            <a:ext cx="4930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6" idx="1"/>
            <a:endCxn id="15" idx="3"/>
          </p:cNvCxnSpPr>
          <p:nvPr/>
        </p:nvCxnSpPr>
        <p:spPr>
          <a:xfrm flipH="1">
            <a:off x="4581642" y="1944272"/>
            <a:ext cx="4859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7" idx="1"/>
            <a:endCxn id="16" idx="3"/>
          </p:cNvCxnSpPr>
          <p:nvPr/>
        </p:nvCxnSpPr>
        <p:spPr>
          <a:xfrm flipH="1">
            <a:off x="7053386" y="1944272"/>
            <a:ext cx="4490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7"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4565650" cy="553085"/>
          </a:xfrm>
          <a:prstGeom prst="rect">
            <a:avLst/>
          </a:prstGeom>
          <a:noFill/>
        </p:spPr>
        <p:txBody>
          <a:bodyPr wrap="square" rtlCol="0">
            <a:spAutoFit/>
          </a:bodyPr>
          <a:lstStyle/>
          <a:p>
            <a:pPr marL="571500" indent="-571500">
              <a:buFont typeface="+mj-lt"/>
              <a:buAutoNum type="romanUcPeriod" startAt="2"/>
            </a:pP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CƠ SỞ LÝ THUYẾT</a:t>
            </a:r>
          </a:p>
        </p:txBody>
      </p:sp>
      <p:sp>
        <p:nvSpPr>
          <p:cNvPr id="3" name="Text Box 2"/>
          <p:cNvSpPr txBox="1"/>
          <p:nvPr/>
        </p:nvSpPr>
        <p:spPr>
          <a:xfrm>
            <a:off x="259083" y="955057"/>
            <a:ext cx="5836917" cy="527892"/>
          </a:xfrm>
          <a:prstGeom prst="rect">
            <a:avLst/>
          </a:prstGeom>
          <a:noFill/>
        </p:spPr>
        <p:txBody>
          <a:bodyPr wrap="square" rtlCol="0">
            <a:noAutofit/>
          </a:bodyPr>
          <a:lstStyle/>
          <a:p>
            <a:pPr marL="342900" indent="-342900" algn="l">
              <a:lnSpc>
                <a:spcPct val="150000"/>
              </a:lnSpc>
              <a:buFont typeface="Wingdings" panose="05000000000000000000" charset="0"/>
              <a:buChar char="v"/>
            </a:pPr>
            <a:r>
              <a:rPr lang="vi-VN" altLang="en-US" sz="2400" b="1" dirty="0">
                <a:latin typeface="Times New Roman" panose="02020603050405020304" charset="0"/>
                <a:cs typeface="Times New Roman" panose="02020603050405020304" charset="0"/>
              </a:rPr>
              <a:t>Quy trình thực hiện giải thuật di truyền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p:cNvSpPr txBox="1"/>
          <p:nvPr/>
        </p:nvSpPr>
        <p:spPr>
          <a:xfrm>
            <a:off x="514985" y="935153"/>
            <a:ext cx="6642049" cy="527892"/>
          </a:xfrm>
          <a:prstGeom prst="rect">
            <a:avLst/>
          </a:prstGeom>
          <a:noFill/>
        </p:spPr>
        <p:txBody>
          <a:bodyPr wrap="square" rtlCol="0">
            <a:noAutofit/>
          </a:bodyPr>
          <a:lstStyle/>
          <a:p>
            <a:pPr marL="457200" indent="-457200">
              <a:buFont typeface="+mj-lt"/>
              <a:buAutoNum type="arabicPeriod"/>
            </a:pPr>
            <a:r>
              <a:rPr lang="vi-VN" altLang="en-US" sz="2400" b="1" dirty="0">
                <a:latin typeface="Times New Roman" panose="02020603050405020304" charset="0"/>
                <a:cs typeface="Times New Roman" panose="02020603050405020304" charset="0"/>
                <a:sym typeface="+mn-ea"/>
              </a:rPr>
              <a:t>Khởi tạo kích thước quần thể (</a:t>
            </a:r>
            <a:r>
              <a:rPr lang="en-US" sz="2400" b="1" dirty="0">
                <a:latin typeface="Times New Roman" panose="02020603050405020304" charset="0"/>
                <a:cs typeface="Times New Roman" panose="02020603050405020304" charset="0"/>
                <a:sym typeface="+mn-ea"/>
              </a:rPr>
              <a:t>Initialization</a:t>
            </a:r>
            <a:r>
              <a:rPr lang="vi-VN" altLang="en-US" sz="2400" b="1" dirty="0">
                <a:latin typeface="Times New Roman" panose="02020603050405020304" charset="0"/>
                <a:cs typeface="Times New Roman" panose="02020603050405020304" charset="0"/>
                <a:sym typeface="+mn-ea"/>
              </a:rPr>
              <a:t>)</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sp>
        <p:nvSpPr>
          <p:cNvPr id="5" name="Text Box 2"/>
          <p:cNvSpPr txBox="1"/>
          <p:nvPr/>
        </p:nvSpPr>
        <p:spPr>
          <a:xfrm>
            <a:off x="192939" y="3954174"/>
            <a:ext cx="6642049" cy="527892"/>
          </a:xfrm>
          <a:prstGeom prst="rect">
            <a:avLst/>
          </a:prstGeom>
          <a:noFill/>
        </p:spPr>
        <p:txBody>
          <a:bodyPr wrap="square" rtlCol="0">
            <a:noAutofit/>
          </a:bodyPr>
          <a:lstStyle/>
          <a:p>
            <a:pPr marL="457200" indent="-457200">
              <a:buFont typeface="+mj-lt"/>
              <a:buAutoNum type="arabicPeriod"/>
            </a:pPr>
            <a:endParaRPr lang="vi-VN" altLang="en-US" sz="2400" b="1" dirty="0">
              <a:latin typeface="Times New Roman" panose="02020603050405020304" charset="0"/>
              <a:cs typeface="Times New Roman" panose="02020603050405020304" charset="0"/>
              <a:sym typeface="+mn-ea"/>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sp>
        <p:nvSpPr>
          <p:cNvPr id="6" name="Text Box 2"/>
          <p:cNvSpPr txBox="1"/>
          <p:nvPr/>
        </p:nvSpPr>
        <p:spPr>
          <a:xfrm>
            <a:off x="514985" y="2968122"/>
            <a:ext cx="3237491" cy="527892"/>
          </a:xfrm>
          <a:prstGeom prst="rect">
            <a:avLst/>
          </a:prstGeom>
          <a:noFill/>
        </p:spPr>
        <p:txBody>
          <a:bodyPr wrap="square" rtlCol="0">
            <a:noAutofit/>
          </a:bodyPr>
          <a:lstStyle/>
          <a:p>
            <a:pPr marL="457200" indent="-457200">
              <a:buFont typeface="+mj-lt"/>
              <a:buAutoNum type="arabicPeriod" startAt="2"/>
            </a:pPr>
            <a:r>
              <a:rPr lang="vi-VN" altLang="en-US" sz="2400" b="1" dirty="0">
                <a:latin typeface="Times New Roman" panose="02020603050405020304" charset="0"/>
                <a:cs typeface="Times New Roman" panose="02020603050405020304" charset="0"/>
                <a:sym typeface="+mn-ea"/>
              </a:rPr>
              <a:t>Tạo bộ ký tự (Gen)</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13" name="Table 12"/>
          <p:cNvGraphicFramePr>
            <a:graphicFrameLocks noGrp="1"/>
          </p:cNvGraphicFramePr>
          <p:nvPr/>
        </p:nvGraphicFramePr>
        <p:xfrm>
          <a:off x="795337" y="1492751"/>
          <a:ext cx="8128000" cy="1130935"/>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20000"/>
                    </a:ext>
                  </a:extLst>
                </a:gridCol>
              </a:tblGrid>
              <a:tr h="370840">
                <a:tc>
                  <a:txBody>
                    <a:bodyPr/>
                    <a:lstStyle/>
                    <a:p>
                      <a:pPr>
                        <a:lnSpc>
                          <a:spcPct val="130000"/>
                        </a:lnSpc>
                      </a:pPr>
                      <a:r>
                        <a:rPr lang="en-US" sz="1800" b="0" dirty="0">
                          <a:solidFill>
                            <a:schemeClr val="tx1">
                              <a:lumMod val="95000"/>
                              <a:lumOff val="5000"/>
                            </a:schemeClr>
                          </a:solidFill>
                          <a:latin typeface="Consolas" panose="020B0609020204030204" pitchFamily="49" charset="0"/>
                        </a:rPr>
                        <a:t>3. </a:t>
                      </a:r>
                      <a:r>
                        <a:rPr lang="en-US" sz="1800" b="0" dirty="0">
                          <a:solidFill>
                            <a:schemeClr val="accent6">
                              <a:lumMod val="75000"/>
                            </a:schemeClr>
                          </a:solidFill>
                          <a:latin typeface="Consolas" panose="020B0609020204030204" pitchFamily="49" charset="0"/>
                        </a:rPr>
                        <a:t># The variable '</a:t>
                      </a:r>
                      <a:r>
                        <a:rPr lang="en-US" sz="1800" b="0" dirty="0" err="1">
                          <a:solidFill>
                            <a:schemeClr val="accent6">
                              <a:lumMod val="75000"/>
                            </a:schemeClr>
                          </a:solidFill>
                          <a:latin typeface="Consolas" panose="020B0609020204030204" pitchFamily="49" charset="0"/>
                        </a:rPr>
                        <a:t>Population_Size</a:t>
                      </a:r>
                      <a:r>
                        <a:rPr lang="en-US" sz="1800" b="0" dirty="0">
                          <a:solidFill>
                            <a:schemeClr val="accent6">
                              <a:lumMod val="75000"/>
                            </a:schemeClr>
                          </a:solidFill>
                          <a:latin typeface="Consolas" panose="020B0609020204030204" pitchFamily="49" charset="0"/>
                        </a:rPr>
                        <a:t>' creates a population of the specified number</a:t>
                      </a:r>
                    </a:p>
                    <a:p>
                      <a:pPr>
                        <a:lnSpc>
                          <a:spcPct val="130000"/>
                        </a:lnSpc>
                      </a:pPr>
                      <a:r>
                        <a:rPr lang="en-US" sz="1800" b="0" dirty="0">
                          <a:solidFill>
                            <a:schemeClr val="tx1">
                              <a:lumMod val="95000"/>
                              <a:lumOff val="5000"/>
                            </a:schemeClr>
                          </a:solidFill>
                          <a:latin typeface="Consolas" panose="020B0609020204030204" pitchFamily="49" charset="0"/>
                        </a:rPr>
                        <a:t>4. </a:t>
                      </a:r>
                      <a:r>
                        <a:rPr lang="en-US" sz="1800" b="0" dirty="0" err="1">
                          <a:solidFill>
                            <a:srgbClr val="7030A0"/>
                          </a:solidFill>
                          <a:latin typeface="Consolas" panose="020B0609020204030204" pitchFamily="49" charset="0"/>
                        </a:rPr>
                        <a:t>Population_Size</a:t>
                      </a:r>
                      <a:r>
                        <a:rPr lang="en-US" sz="1800" b="0" dirty="0">
                          <a:solidFill>
                            <a:srgbClr val="7030A0"/>
                          </a:solidFill>
                          <a:latin typeface="Consolas" panose="020B0609020204030204" pitchFamily="49" charset="0"/>
                        </a:rPr>
                        <a:t> </a:t>
                      </a:r>
                      <a:r>
                        <a:rPr lang="en-US" sz="1800" b="0" dirty="0">
                          <a:solidFill>
                            <a:schemeClr val="tx1">
                              <a:lumMod val="95000"/>
                              <a:lumOff val="5000"/>
                            </a:schemeClr>
                          </a:solidFill>
                          <a:latin typeface="Consolas" panose="020B0609020204030204" pitchFamily="49" charset="0"/>
                        </a:rPr>
                        <a:t>: </a:t>
                      </a:r>
                      <a:r>
                        <a:rPr lang="en-US" sz="1800" b="0" dirty="0">
                          <a:solidFill>
                            <a:schemeClr val="accent5">
                              <a:lumMod val="75000"/>
                            </a:schemeClr>
                          </a:solidFill>
                          <a:latin typeface="Consolas" panose="020B0609020204030204" pitchFamily="49" charset="0"/>
                        </a:rPr>
                        <a:t>int</a:t>
                      </a:r>
                      <a:r>
                        <a:rPr lang="en-US" sz="1800" b="0" dirty="0">
                          <a:solidFill>
                            <a:schemeClr val="tx1">
                              <a:lumMod val="95000"/>
                              <a:lumOff val="5000"/>
                            </a:schemeClr>
                          </a:solidFill>
                          <a:latin typeface="Consolas" panose="020B0609020204030204" pitchFamily="49" charset="0"/>
                        </a:rPr>
                        <a:t> = </a:t>
                      </a:r>
                      <a:r>
                        <a:rPr lang="en-US" sz="1800" b="0" dirty="0">
                          <a:solidFill>
                            <a:schemeClr val="accent2">
                              <a:lumMod val="75000"/>
                            </a:schemeClr>
                          </a:solidFill>
                          <a:latin typeface="Consolas" panose="020B0609020204030204" pitchFamily="49" charset="0"/>
                        </a:rPr>
                        <a:t>100</a:t>
                      </a:r>
                    </a:p>
                  </a:txBody>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795337" y="3565745"/>
          <a:ext cx="8128000" cy="2914015"/>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20000"/>
                    </a:ext>
                  </a:extLst>
                </a:gridCol>
              </a:tblGrid>
              <a:tr h="370840">
                <a:tc>
                  <a:txBody>
                    <a:bodyPr/>
                    <a:lstStyle/>
                    <a:p>
                      <a:pPr>
                        <a:lnSpc>
                          <a:spcPct val="130000"/>
                        </a:lnSpc>
                      </a:pPr>
                      <a:r>
                        <a:rPr lang="en-US" sz="1800" b="0" dirty="0">
                          <a:solidFill>
                            <a:schemeClr val="tx1">
                              <a:lumMod val="95000"/>
                              <a:lumOff val="5000"/>
                            </a:schemeClr>
                          </a:solidFill>
                          <a:latin typeface="Consolas" panose="020B0609020204030204" pitchFamily="49" charset="0"/>
                        </a:rPr>
                        <a:t> 5. </a:t>
                      </a:r>
                      <a:r>
                        <a:rPr lang="en-US" sz="1800" b="0" dirty="0">
                          <a:solidFill>
                            <a:schemeClr val="accent6">
                              <a:lumMod val="75000"/>
                            </a:schemeClr>
                          </a:solidFill>
                          <a:latin typeface="Consolas" panose="020B0609020204030204" pitchFamily="49" charset="0"/>
                        </a:rPr>
                        <a:t># Declare variable 'Genes'</a:t>
                      </a:r>
                    </a:p>
                    <a:p>
                      <a:pPr>
                        <a:lnSpc>
                          <a:spcPct val="130000"/>
                        </a:lnSpc>
                      </a:pPr>
                      <a:r>
                        <a:rPr lang="en-US" sz="1800" b="0" dirty="0">
                          <a:solidFill>
                            <a:schemeClr val="tx1">
                              <a:lumMod val="95000"/>
                              <a:lumOff val="5000"/>
                            </a:schemeClr>
                          </a:solidFill>
                          <a:latin typeface="Consolas" panose="020B0609020204030204" pitchFamily="49" charset="0"/>
                        </a:rPr>
                        <a:t> 6. </a:t>
                      </a:r>
                      <a:r>
                        <a:rPr lang="en-US" sz="1800" b="0" dirty="0">
                          <a:solidFill>
                            <a:srgbClr val="7030A0"/>
                          </a:solidFill>
                          <a:latin typeface="Consolas" panose="020B0609020204030204" pitchFamily="49" charset="0"/>
                        </a:rPr>
                        <a:t>Genes</a:t>
                      </a:r>
                      <a:r>
                        <a:rPr lang="en-US" sz="1800" b="0" dirty="0">
                          <a:solidFill>
                            <a:schemeClr val="tx1">
                              <a:lumMod val="95000"/>
                              <a:lumOff val="5000"/>
                            </a:schemeClr>
                          </a:solidFill>
                          <a:latin typeface="Consolas" panose="020B0609020204030204" pitchFamily="49" charset="0"/>
                        </a:rPr>
                        <a:t> = </a:t>
                      </a:r>
                      <a:r>
                        <a:rPr lang="en-US" sz="1800" b="0" dirty="0">
                          <a:solidFill>
                            <a:schemeClr val="accent2">
                              <a:lumMod val="75000"/>
                            </a:schemeClr>
                          </a:solidFill>
                          <a:latin typeface="Consolas" panose="020B0609020204030204" pitchFamily="49" charset="0"/>
                        </a:rPr>
                        <a:t>'''</a:t>
                      </a:r>
                      <a:r>
                        <a:rPr lang="en-US" sz="1800" b="0" dirty="0" err="1">
                          <a:solidFill>
                            <a:schemeClr val="accent2">
                              <a:lumMod val="75000"/>
                            </a:schemeClr>
                          </a:solidFill>
                          <a:latin typeface="Consolas" panose="020B0609020204030204" pitchFamily="49" charset="0"/>
                        </a:rPr>
                        <a:t>aáàảãạâấầẩẫậăắằẳẵặ</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bcd</a:t>
                      </a:r>
                      <a:r>
                        <a:rPr lang="en-US" sz="1800" b="0" dirty="0">
                          <a:solidFill>
                            <a:schemeClr val="accent2">
                              <a:lumMod val="75000"/>
                            </a:schemeClr>
                          </a:solidFill>
                          <a:latin typeface="Consolas" panose="020B0609020204030204" pitchFamily="49" charset="0"/>
                        </a:rPr>
                        <a:t> đ </a:t>
                      </a:r>
                      <a:r>
                        <a:rPr lang="en-US" sz="1800" b="0" dirty="0" err="1">
                          <a:solidFill>
                            <a:schemeClr val="accent2">
                              <a:lumMod val="75000"/>
                            </a:schemeClr>
                          </a:solidFill>
                          <a:latin typeface="Consolas" panose="020B0609020204030204" pitchFamily="49" charset="0"/>
                        </a:rPr>
                        <a:t>eéèẻẽẹ</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êếềểễệ</a:t>
                      </a:r>
                      <a:endParaRPr lang="en-US" sz="1800" b="0" dirty="0">
                        <a:solidFill>
                          <a:schemeClr val="accent2">
                            <a:lumMod val="75000"/>
                          </a:schemeClr>
                        </a:solidFill>
                        <a:latin typeface="Consolas" panose="020B0609020204030204" pitchFamily="49" charset="0"/>
                      </a:endParaRPr>
                    </a:p>
                    <a:p>
                      <a:pPr>
                        <a:lnSpc>
                          <a:spcPct val="130000"/>
                        </a:lnSpc>
                      </a:pPr>
                      <a:r>
                        <a:rPr lang="en-US" sz="1800" b="0" dirty="0">
                          <a:solidFill>
                            <a:schemeClr val="tx1">
                              <a:lumMod val="95000"/>
                              <a:lumOff val="5000"/>
                            </a:schemeClr>
                          </a:solidFill>
                          <a:latin typeface="Consolas" panose="020B0609020204030204" pitchFamily="49" charset="0"/>
                        </a:rPr>
                        <a:t> 7.            </a:t>
                      </a:r>
                      <a:r>
                        <a:rPr lang="en-US" sz="1800" b="0" dirty="0" err="1">
                          <a:solidFill>
                            <a:schemeClr val="accent2">
                              <a:lumMod val="75000"/>
                            </a:schemeClr>
                          </a:solidFill>
                          <a:latin typeface="Consolas" panose="020B0609020204030204" pitchFamily="49" charset="0"/>
                        </a:rPr>
                        <a:t>fgh</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iíìỉĩị</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jklmn</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oóòỏõọơớờởỡợôốồổỗộ</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pq</a:t>
                      </a:r>
                      <a:endParaRPr lang="en-US" sz="1800" b="0" dirty="0">
                        <a:solidFill>
                          <a:schemeClr val="accent2">
                            <a:lumMod val="75000"/>
                          </a:schemeClr>
                        </a:solidFill>
                        <a:latin typeface="Consolas" panose="020B0609020204030204" pitchFamily="49" charset="0"/>
                      </a:endParaRPr>
                    </a:p>
                    <a:p>
                      <a:pPr>
                        <a:lnSpc>
                          <a:spcPct val="130000"/>
                        </a:lnSpc>
                      </a:pPr>
                      <a:r>
                        <a:rPr lang="en-US" sz="1800" b="0" dirty="0">
                          <a:solidFill>
                            <a:schemeClr val="tx1">
                              <a:lumMod val="95000"/>
                              <a:lumOff val="5000"/>
                            </a:schemeClr>
                          </a:solidFill>
                          <a:latin typeface="Consolas" panose="020B0609020204030204" pitchFamily="49" charset="0"/>
                        </a:rPr>
                        <a:t> 8.            </a:t>
                      </a:r>
                      <a:r>
                        <a:rPr lang="en-US" sz="1800" b="0" dirty="0" err="1">
                          <a:solidFill>
                            <a:schemeClr val="accent2">
                              <a:lumMod val="75000"/>
                            </a:schemeClr>
                          </a:solidFill>
                          <a:latin typeface="Consolas" panose="020B0609020204030204" pitchFamily="49" charset="0"/>
                        </a:rPr>
                        <a:t>rst</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uúùủũụưứừửữự</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vwx</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yýỳỷỹỵ</a:t>
                      </a:r>
                      <a:r>
                        <a:rPr lang="en-US" sz="1800" b="0" dirty="0">
                          <a:solidFill>
                            <a:schemeClr val="accent2">
                              <a:lumMod val="75000"/>
                            </a:schemeClr>
                          </a:solidFill>
                          <a:latin typeface="Consolas" panose="020B0609020204030204" pitchFamily="49" charset="0"/>
                        </a:rPr>
                        <a:t> z AÁÀẢÃẠÂẤ</a:t>
                      </a:r>
                    </a:p>
                    <a:p>
                      <a:pPr>
                        <a:lnSpc>
                          <a:spcPct val="130000"/>
                        </a:lnSpc>
                      </a:pPr>
                      <a:r>
                        <a:rPr lang="en-US" sz="1800" b="0" dirty="0">
                          <a:solidFill>
                            <a:schemeClr val="tx1">
                              <a:lumMod val="95000"/>
                              <a:lumOff val="5000"/>
                            </a:schemeClr>
                          </a:solidFill>
                          <a:latin typeface="Consolas" panose="020B0609020204030204" pitchFamily="49" charset="0"/>
                        </a:rPr>
                        <a:t> 9.            </a:t>
                      </a:r>
                      <a:r>
                        <a:rPr lang="en-US" sz="1800" b="0" dirty="0">
                          <a:solidFill>
                            <a:schemeClr val="accent2">
                              <a:lumMod val="75000"/>
                            </a:schemeClr>
                          </a:solidFill>
                          <a:latin typeface="Consolas" panose="020B0609020204030204" pitchFamily="49" charset="0"/>
                        </a:rPr>
                        <a:t>ẦẨẪẬĂẮẰẲẴẶ BCD Đ EÉÈẺẼẸ ÊẾỀỂỄỆ FGH IÍÌ</a:t>
                      </a:r>
                    </a:p>
                    <a:p>
                      <a:pPr>
                        <a:lnSpc>
                          <a:spcPct val="130000"/>
                        </a:lnSpc>
                      </a:pPr>
                      <a:r>
                        <a:rPr lang="en-US" sz="1800" b="0" dirty="0">
                          <a:solidFill>
                            <a:schemeClr val="tx1">
                              <a:lumMod val="95000"/>
                              <a:lumOff val="5000"/>
                            </a:schemeClr>
                          </a:solidFill>
                          <a:latin typeface="Consolas" panose="020B0609020204030204" pitchFamily="49" charset="0"/>
                        </a:rPr>
                        <a:t>10.            </a:t>
                      </a:r>
                      <a:r>
                        <a:rPr lang="en-US" sz="1800" b="0" dirty="0">
                          <a:solidFill>
                            <a:schemeClr val="accent2">
                              <a:lumMod val="75000"/>
                            </a:schemeClr>
                          </a:solidFill>
                          <a:latin typeface="Consolas" panose="020B0609020204030204" pitchFamily="49" charset="0"/>
                        </a:rPr>
                        <a:t>ỈĨỊ JKLMN OÓÒỎÕỌƠỚỜỞỠỢÔỐỒỔỖỘ PQRST UÚÙ</a:t>
                      </a:r>
                    </a:p>
                    <a:p>
                      <a:pPr>
                        <a:lnSpc>
                          <a:spcPct val="130000"/>
                        </a:lnSpc>
                      </a:pPr>
                      <a:r>
                        <a:rPr lang="en-US" sz="1800" b="0" dirty="0">
                          <a:solidFill>
                            <a:schemeClr val="tx1">
                              <a:lumMod val="95000"/>
                              <a:lumOff val="5000"/>
                            </a:schemeClr>
                          </a:solidFill>
                          <a:latin typeface="Consolas" panose="020B0609020204030204" pitchFamily="49" charset="0"/>
                        </a:rPr>
                        <a:t>11.            </a:t>
                      </a:r>
                      <a:r>
                        <a:rPr lang="en-US" sz="1800" b="0" dirty="0">
                          <a:solidFill>
                            <a:schemeClr val="accent2">
                              <a:lumMod val="75000"/>
                            </a:schemeClr>
                          </a:solidFill>
                          <a:latin typeface="Consolas" panose="020B0609020204030204" pitchFamily="49" charset="0"/>
                        </a:rPr>
                        <a:t>ỦŨỤƯỨỪỬỮỰ VWX YÝỲỶỸỴ Z0123456789,.-;:_</a:t>
                      </a:r>
                    </a:p>
                    <a:p>
                      <a:pPr>
                        <a:lnSpc>
                          <a:spcPct val="130000"/>
                        </a:lnSpc>
                      </a:pPr>
                      <a:r>
                        <a:rPr lang="en-US" sz="1800" b="0" dirty="0">
                          <a:solidFill>
                            <a:schemeClr val="tx1">
                              <a:lumMod val="95000"/>
                              <a:lumOff val="5000"/>
                            </a:schemeClr>
                          </a:solidFill>
                          <a:latin typeface="Consolas" panose="020B0609020204030204" pitchFamily="49" charset="0"/>
                        </a:rPr>
                        <a:t>12.            </a:t>
                      </a:r>
                      <a:r>
                        <a:rPr lang="en-US" sz="1800" b="0" dirty="0">
                          <a:solidFill>
                            <a:schemeClr val="accent2">
                              <a:lumMod val="75000"/>
                            </a:schemeClr>
                          </a:solidFill>
                          <a:latin typeface="Consolas" panose="020B0609020204030204" pitchFamily="49" charset="0"/>
                        </a:rPr>
                        <a:t>!"#%&amp;/()=?@${[]}'''</a:t>
                      </a:r>
                    </a:p>
                  </a:txBody>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1177</Words>
  <Application>Microsoft Office PowerPoint</Application>
  <PresentationFormat>Widescreen</PresentationFormat>
  <Paragraphs>177</Paragraphs>
  <Slides>23</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Consolas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nguye</dc:creator>
  <cp:lastModifiedBy>Huu Le</cp:lastModifiedBy>
  <cp:revision>72</cp:revision>
  <dcterms:created xsi:type="dcterms:W3CDTF">2023-11-14T08:55:00Z</dcterms:created>
  <dcterms:modified xsi:type="dcterms:W3CDTF">2023-11-29T06:35:12Z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75191177D9CA43A88071D1888E8C1EDC_13</vt:lpwstr>
  </property>
  <property fmtid="{D5CDD505-2E9C-101B-9397-08002B2CF9AE}" pid="3" name="KSOProductBuildVer">
    <vt:lpwstr>1033-12.2.0.13306</vt:lpwstr>
  </property>
</Properties>
</file>